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BD2F"/>
    <a:srgbClr val="CC6600"/>
    <a:srgbClr val="CC0000"/>
    <a:srgbClr val="CC0066"/>
    <a:srgbClr val="0099CC"/>
    <a:srgbClr val="FFCC66"/>
    <a:srgbClr val="FFCC99"/>
    <a:srgbClr val="FF99FF"/>
    <a:srgbClr val="990099"/>
    <a:srgbClr val="33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122" autoAdjust="0"/>
  </p:normalViewPr>
  <p:slideViewPr>
    <p:cSldViewPr>
      <p:cViewPr varScale="1">
        <p:scale>
          <a:sx n="67" d="100"/>
          <a:sy n="67" d="100"/>
        </p:scale>
        <p:origin x="-7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CC4BC-D81E-4F49-89DB-9323EA23C372}" type="datetimeFigureOut">
              <a:rPr lang="es-ES" smtClean="0"/>
              <a:pPr/>
              <a:t>14/12/2010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64CBCE-CA32-404F-9F57-EC82AF26E83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*No importa</a:t>
            </a:r>
            <a:r>
              <a:rPr lang="es-ES" baseline="0" dirty="0" smtClean="0"/>
              <a:t> que se vea desordenado , es parte del efecto .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4CBCE-CA32-404F-9F57-EC82AF26E839}" type="slidenum">
              <a:rPr lang="es-ES" smtClean="0"/>
              <a:pPr/>
              <a:t>4</a:t>
            </a:fld>
            <a:endParaRPr lang="es-E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smtClean="0"/>
              <a:t>*No importa</a:t>
            </a:r>
            <a:r>
              <a:rPr lang="es-ES" baseline="0" dirty="0" smtClean="0"/>
              <a:t> que se vea desordenado , es parte del efecto .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4CBCE-CA32-404F-9F57-EC82AF26E839}" type="slidenum">
              <a:rPr lang="es-ES" smtClean="0"/>
              <a:pPr/>
              <a:t>5</a:t>
            </a:fld>
            <a:endParaRPr lang="es-E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4CBCE-CA32-404F-9F57-EC82AF26E839}" type="slidenum">
              <a:rPr lang="es-ES" smtClean="0"/>
              <a:pPr/>
              <a:t>6</a:t>
            </a:fld>
            <a:endParaRPr lang="es-E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C3D470-2170-4E90-9EC1-72603DEF06C4}" type="datetimeFigureOut">
              <a:rPr lang="es-ES" smtClean="0"/>
              <a:pPr/>
              <a:t>14/12/2010</a:t>
            </a:fld>
            <a:endParaRPr lang="es-E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D571BC4-7ED0-442C-85B1-81BFC0E0074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C3D470-2170-4E90-9EC1-72603DEF06C4}" type="datetimeFigureOut">
              <a:rPr lang="es-ES" smtClean="0"/>
              <a:pPr/>
              <a:t>14/12/2010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571BC4-7ED0-442C-85B1-81BFC0E0074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C3D470-2170-4E90-9EC1-72603DEF06C4}" type="datetimeFigureOut">
              <a:rPr lang="es-ES" smtClean="0"/>
              <a:pPr/>
              <a:t>14/12/2010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571BC4-7ED0-442C-85B1-81BFC0E0074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C3D470-2170-4E90-9EC1-72603DEF06C4}" type="datetimeFigureOut">
              <a:rPr lang="es-ES" smtClean="0"/>
              <a:pPr/>
              <a:t>14/12/2010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571BC4-7ED0-442C-85B1-81BFC0E00746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C3D470-2170-4E90-9EC1-72603DEF06C4}" type="datetimeFigureOut">
              <a:rPr lang="es-ES" smtClean="0"/>
              <a:pPr/>
              <a:t>14/12/2010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571BC4-7ED0-442C-85B1-81BFC0E00746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C3D470-2170-4E90-9EC1-72603DEF06C4}" type="datetimeFigureOut">
              <a:rPr lang="es-ES" smtClean="0"/>
              <a:pPr/>
              <a:t>14/12/2010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571BC4-7ED0-442C-85B1-81BFC0E00746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C3D470-2170-4E90-9EC1-72603DEF06C4}" type="datetimeFigureOut">
              <a:rPr lang="es-ES" smtClean="0"/>
              <a:pPr/>
              <a:t>14/12/2010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571BC4-7ED0-442C-85B1-81BFC0E0074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C3D470-2170-4E90-9EC1-72603DEF06C4}" type="datetimeFigureOut">
              <a:rPr lang="es-ES" smtClean="0"/>
              <a:pPr/>
              <a:t>14/12/2010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571BC4-7ED0-442C-85B1-81BFC0E00746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C3D470-2170-4E90-9EC1-72603DEF06C4}" type="datetimeFigureOut">
              <a:rPr lang="es-ES" smtClean="0"/>
              <a:pPr/>
              <a:t>14/12/2010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571BC4-7ED0-442C-85B1-81BFC0E0074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4C3D470-2170-4E90-9EC1-72603DEF06C4}" type="datetimeFigureOut">
              <a:rPr lang="es-ES" smtClean="0"/>
              <a:pPr/>
              <a:t>14/12/2010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571BC4-7ED0-442C-85B1-81BFC0E0074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C3D470-2170-4E90-9EC1-72603DEF06C4}" type="datetimeFigureOut">
              <a:rPr lang="es-ES" smtClean="0"/>
              <a:pPr/>
              <a:t>14/12/2010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D571BC4-7ED0-442C-85B1-81BFC0E00746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4C3D470-2170-4E90-9EC1-72603DEF06C4}" type="datetimeFigureOut">
              <a:rPr lang="es-ES" smtClean="0"/>
              <a:pPr/>
              <a:t>14/12/2010</a:t>
            </a:fld>
            <a:endParaRPr lang="es-E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D571BC4-7ED0-442C-85B1-81BFC0E0074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57224" y="1571612"/>
            <a:ext cx="7786742" cy="2329827"/>
          </a:xfrm>
        </p:spPr>
        <p:txBody>
          <a:bodyPr>
            <a:noAutofit/>
          </a:bodyPr>
          <a:lstStyle/>
          <a:p>
            <a:r>
              <a:rPr lang="es-ES" sz="800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Gigi" pitchFamily="82" charset="0"/>
              </a:rPr>
              <a:t>CUATRO OPERACIONES </a:t>
            </a:r>
            <a:endParaRPr lang="es-ES" sz="800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Gigi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85786" y="3571876"/>
            <a:ext cx="7486680" cy="1500198"/>
          </a:xfrm>
        </p:spPr>
        <p:txBody>
          <a:bodyPr>
            <a:noAutofit/>
          </a:bodyPr>
          <a:lstStyle/>
          <a:p>
            <a:pPr algn="l"/>
            <a:r>
              <a:rPr lang="es-ES" sz="20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Grupo :  </a:t>
            </a:r>
          </a:p>
          <a:p>
            <a:pPr algn="l">
              <a:buBlip>
                <a:blip r:embed="rId2"/>
              </a:buBlip>
            </a:pPr>
            <a:r>
              <a:rPr lang="es-ES" sz="20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Ingrid Ipanaque</a:t>
            </a:r>
          </a:p>
          <a:p>
            <a:pPr algn="l">
              <a:buBlip>
                <a:blip r:embed="rId2"/>
              </a:buBlip>
            </a:pPr>
            <a:r>
              <a:rPr lang="es-ES" sz="20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Aarón Bermeo </a:t>
            </a:r>
          </a:p>
          <a:p>
            <a:pPr algn="l">
              <a:buBlip>
                <a:blip r:embed="rId2"/>
              </a:buBlip>
            </a:pPr>
            <a:r>
              <a:rPr lang="es-ES" sz="20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Susan Chaupi </a:t>
            </a:r>
          </a:p>
          <a:p>
            <a:pPr algn="l"/>
            <a:endParaRPr lang="es-ES" sz="1800" dirty="0" smtClean="0"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Kristen ITC" pitchFamily="66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786314" y="3786190"/>
            <a:ext cx="37593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Curso: aritmética </a:t>
            </a:r>
          </a:p>
          <a:p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Profesor : Martin Fernández</a:t>
            </a:r>
          </a:p>
          <a:p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Grado : 3</a:t>
            </a:r>
            <a:r>
              <a:rPr lang="es-ES" sz="20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ero</a:t>
            </a:r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 de secundaria </a:t>
            </a:r>
            <a:endParaRPr lang="es-ES" sz="2000" dirty="0">
              <a:solidFill>
                <a:schemeClr val="tx1">
                  <a:lumMod val="75000"/>
                  <a:lumOff val="25000"/>
                </a:schemeClr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Kristen ITC" pitchFamily="66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14282" y="5500702"/>
            <a:ext cx="378621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latin typeface="Broadway" pitchFamily="82" charset="0"/>
              </a:rPr>
              <a:t>2010</a:t>
            </a:r>
            <a:endParaRPr lang="es-ES" sz="54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  <a:latin typeface="Broadway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071934" y="5857892"/>
            <a:ext cx="48157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Alumna: Susan Pamela Chaupi Rojas </a:t>
            </a:r>
            <a:endParaRPr lang="es-ES" sz="2000" dirty="0">
              <a:solidFill>
                <a:schemeClr val="tx2">
                  <a:lumMod val="75000"/>
                </a:schemeClr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Kristen ITC" pitchFamily="66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4282" y="2857496"/>
            <a:ext cx="857256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7200" b="1" cap="none" spc="0" dirty="0" smtClean="0">
                <a:ln w="31550" cmpd="sng">
                  <a:solidFill>
                    <a:srgbClr val="002060"/>
                  </a:soli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Jokerman" pitchFamily="82" charset="0"/>
              </a:rPr>
              <a:t>PRESENTA</a:t>
            </a:r>
            <a:r>
              <a:rPr lang="es-ES" sz="115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Jokerman" pitchFamily="82" charset="0"/>
              </a:rPr>
              <a:t> </a:t>
            </a:r>
            <a:endParaRPr lang="es-ES" sz="199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Jokerman" pitchFamily="82" charset="0"/>
            </a:endParaRPr>
          </a:p>
        </p:txBody>
      </p:sp>
      <p:pic>
        <p:nvPicPr>
          <p:cNvPr id="8" name="7 Imagen" descr="calculo-aritmetica-matematicas_~u21266601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28662" y="285728"/>
            <a:ext cx="2143140" cy="194311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2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3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3" grpId="1" uiExpand="1" build="p"/>
      <p:bldP spid="4" grpId="0" build="allAtOnce"/>
      <p:bldP spid="5" grpId="0"/>
      <p:bldP spid="5" grpId="1"/>
      <p:bldP spid="6" grpId="0" build="allAtOnce"/>
      <p:bldP spid="6" grpId="1" build="allAtOnce"/>
      <p:bldP spid="7" grpId="0"/>
      <p:bldP spid="7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sz="half" idx="1"/>
          </p:nvPr>
        </p:nvSpPr>
        <p:spPr>
          <a:xfrm>
            <a:off x="857224" y="1643050"/>
            <a:ext cx="1828784" cy="159048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s-ES" dirty="0" smtClean="0"/>
              <a:t>	ABC – </a:t>
            </a:r>
          </a:p>
          <a:p>
            <a:pPr>
              <a:buNone/>
            </a:pPr>
            <a:r>
              <a:rPr lang="es-ES" dirty="0" smtClean="0"/>
              <a:t>	CBA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>
          <a:xfrm>
            <a:off x="3000364" y="1428736"/>
            <a:ext cx="2638444" cy="661788"/>
          </a:xfrm>
        </p:spPr>
        <p:txBody>
          <a:bodyPr>
            <a:normAutofit fontScale="92500"/>
          </a:bodyPr>
          <a:lstStyle/>
          <a:p>
            <a:r>
              <a:rPr lang="es-ES" dirty="0" smtClean="0">
                <a:solidFill>
                  <a:schemeClr val="bg1"/>
                </a:solidFill>
                <a:latin typeface="Goudy Stout" pitchFamily="18" charset="0"/>
              </a:rPr>
              <a:t>X + Y=9</a:t>
            </a:r>
            <a:endParaRPr lang="es-ES" dirty="0">
              <a:solidFill>
                <a:schemeClr val="bg1"/>
              </a:solidFill>
              <a:latin typeface="Goudy Stout" pitchFamily="18" charset="0"/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Jokerman" pitchFamily="82" charset="0"/>
              </a:rPr>
              <a:t>Observación</a:t>
            </a:r>
            <a:r>
              <a:rPr lang="es-ES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entury Gothic" pitchFamily="34" charset="0"/>
              </a:rPr>
              <a:t> :</a:t>
            </a:r>
            <a:endParaRPr lang="es-ES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Century Gothic" pitchFamily="34" charset="0"/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1142976" y="2571744"/>
            <a:ext cx="92869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1214414" y="2643182"/>
            <a:ext cx="8611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/>
              <a:t>X</a:t>
            </a:r>
            <a:r>
              <a:rPr lang="es-ES" sz="2800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9</a:t>
            </a:r>
            <a:r>
              <a:rPr lang="es-ES" sz="2800" dirty="0" smtClean="0"/>
              <a:t>Y</a:t>
            </a:r>
            <a:endParaRPr lang="es-ES" sz="20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1000100" y="3714752"/>
            <a:ext cx="13019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Si  :</a:t>
            </a:r>
          </a:p>
          <a:p>
            <a:r>
              <a:rPr lang="es-ES" sz="2400" dirty="0" smtClean="0"/>
              <a:t>ABC</a:t>
            </a:r>
            <a:r>
              <a:rPr lang="es-ES" sz="2400" baseline="-25000" dirty="0" smtClean="0"/>
              <a:t>(8</a:t>
            </a:r>
            <a:r>
              <a:rPr lang="es-ES" sz="2400" baseline="-25000" dirty="0" smtClean="0"/>
              <a:t>)</a:t>
            </a:r>
            <a:r>
              <a:rPr lang="es-ES" sz="2400" dirty="0" smtClean="0"/>
              <a:t>– </a:t>
            </a:r>
          </a:p>
          <a:p>
            <a:r>
              <a:rPr lang="es-ES" sz="2400" dirty="0" smtClean="0"/>
              <a:t>CBA</a:t>
            </a:r>
            <a:r>
              <a:rPr lang="es-ES" sz="2400" baseline="-25000" dirty="0" smtClean="0"/>
              <a:t>(8)</a:t>
            </a:r>
            <a:r>
              <a:rPr lang="es-ES" sz="2400" dirty="0" smtClean="0"/>
              <a:t> </a:t>
            </a:r>
            <a:endParaRPr lang="es-ES" sz="2400" dirty="0"/>
          </a:p>
        </p:txBody>
      </p:sp>
      <p:cxnSp>
        <p:nvCxnSpPr>
          <p:cNvPr id="12" name="11 Conector recto"/>
          <p:cNvCxnSpPr/>
          <p:nvPr/>
        </p:nvCxnSpPr>
        <p:spPr>
          <a:xfrm>
            <a:off x="928662" y="4857760"/>
            <a:ext cx="100013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1071538" y="4929198"/>
            <a:ext cx="102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X</a:t>
            </a:r>
            <a:r>
              <a:rPr lang="es-ES" sz="2400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7</a:t>
            </a:r>
            <a:r>
              <a:rPr lang="es-ES" sz="2400" dirty="0" smtClean="0"/>
              <a:t>Y</a:t>
            </a:r>
            <a:r>
              <a:rPr lang="es-ES" sz="2400" baseline="-25000" dirty="0" smtClean="0"/>
              <a:t>(8)</a:t>
            </a:r>
            <a:endParaRPr lang="es-ES" baseline="-25000" dirty="0"/>
          </a:p>
        </p:txBody>
      </p:sp>
      <p:sp>
        <p:nvSpPr>
          <p:cNvPr id="13" name="12 Llamada de flecha a la izquierda"/>
          <p:cNvSpPr/>
          <p:nvPr/>
        </p:nvSpPr>
        <p:spPr>
          <a:xfrm>
            <a:off x="2500298" y="3643314"/>
            <a:ext cx="3286148" cy="1128714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8901"/>
            </a:avLst>
          </a:prstGeom>
          <a:solidFill>
            <a:srgbClr val="91BD2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Century Gothic" pitchFamily="34" charset="0"/>
              </a:rPr>
              <a:t>El numero del centro  siempre va a ser </a:t>
            </a:r>
            <a:r>
              <a:rPr lang="es-ES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menor</a:t>
            </a:r>
            <a:r>
              <a:rPr lang="es-ES" dirty="0" smtClean="0">
                <a:latin typeface="Century Gothic" pitchFamily="34" charset="0"/>
              </a:rPr>
              <a:t>  que la base. </a:t>
            </a:r>
            <a:endParaRPr lang="es-ES" dirty="0">
              <a:latin typeface="Century Gothic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9" grpId="0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sz="half" idx="1"/>
          </p:nvPr>
        </p:nvSpPr>
        <p:spPr>
          <a:xfrm>
            <a:off x="285720" y="1428736"/>
            <a:ext cx="2614602" cy="2161985"/>
          </a:xfrm>
        </p:spPr>
        <p:txBody>
          <a:bodyPr/>
          <a:lstStyle/>
          <a:p>
            <a:pPr>
              <a:buNone/>
            </a:pPr>
            <a:r>
              <a:rPr lang="es-ES" dirty="0" smtClean="0">
                <a:latin typeface="Century Gothic" pitchFamily="34" charset="0"/>
              </a:rPr>
              <a:t>	</a:t>
            </a:r>
            <a:r>
              <a:rPr lang="es-ES" dirty="0" smtClean="0">
                <a:latin typeface="Century Gothic" pitchFamily="34" charset="0"/>
              </a:rPr>
              <a:t>	ABC</a:t>
            </a:r>
            <a:r>
              <a:rPr lang="es-ES" baseline="-25000" dirty="0" smtClean="0">
                <a:latin typeface="Century Gothic" pitchFamily="34" charset="0"/>
              </a:rPr>
              <a:t>(5)</a:t>
            </a:r>
            <a:r>
              <a:rPr lang="es-ES" dirty="0" smtClean="0">
                <a:latin typeface="Century Gothic" pitchFamily="34" charset="0"/>
              </a:rPr>
              <a:t> –</a:t>
            </a:r>
          </a:p>
          <a:p>
            <a:pPr>
              <a:buNone/>
            </a:pPr>
            <a:r>
              <a:rPr lang="es-ES" dirty="0" smtClean="0">
                <a:latin typeface="Century Gothic" pitchFamily="34" charset="0"/>
              </a:rPr>
              <a:t>	</a:t>
            </a:r>
            <a:r>
              <a:rPr lang="es-ES" dirty="0" smtClean="0">
                <a:latin typeface="Century Gothic" pitchFamily="34" charset="0"/>
              </a:rPr>
              <a:t>	BCA</a:t>
            </a:r>
            <a:r>
              <a:rPr lang="es-ES" baseline="-25000" dirty="0" smtClean="0">
                <a:latin typeface="Century Gothic" pitchFamily="34" charset="0"/>
              </a:rPr>
              <a:t>(5)</a:t>
            </a:r>
          </a:p>
          <a:p>
            <a:pPr>
              <a:buNone/>
            </a:pPr>
            <a:r>
              <a:rPr lang="es-ES" dirty="0" smtClean="0">
                <a:latin typeface="Century Gothic" pitchFamily="34" charset="0"/>
              </a:rPr>
              <a:t>		</a:t>
            </a:r>
            <a:r>
              <a:rPr lang="es-ES" dirty="0" smtClean="0">
                <a:latin typeface="Century Gothic" pitchFamily="34" charset="0"/>
              </a:rPr>
              <a:t>mnp</a:t>
            </a:r>
            <a:r>
              <a:rPr lang="es-ES" baseline="-25000" dirty="0" smtClean="0">
                <a:latin typeface="Century Gothic" pitchFamily="34" charset="0"/>
              </a:rPr>
              <a:t>(5)</a:t>
            </a:r>
            <a:endParaRPr lang="es-ES" baseline="-25000" dirty="0" smtClean="0">
              <a:latin typeface="Century Gothic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>
          <a:xfrm>
            <a:off x="3071802" y="1285860"/>
            <a:ext cx="5500726" cy="1643074"/>
          </a:xfrm>
        </p:spPr>
        <p:txBody>
          <a:bodyPr/>
          <a:lstStyle/>
          <a:p>
            <a:r>
              <a:rPr lang="es-ES" dirty="0" smtClean="0">
                <a:latin typeface="Century Gothic" pitchFamily="34" charset="0"/>
              </a:rPr>
              <a:t>Calcular : </a:t>
            </a:r>
          </a:p>
          <a:p>
            <a:r>
              <a:rPr lang="es-ES" sz="2400" dirty="0" smtClean="0">
                <a:latin typeface="Century Gothic" pitchFamily="34" charset="0"/>
              </a:rPr>
              <a:t>mmm (5)+nnn(5)+ppp(5)</a:t>
            </a:r>
            <a:endParaRPr lang="es-ES" dirty="0" smtClean="0">
              <a:latin typeface="Century Gothic" pitchFamily="34" charset="0"/>
            </a:endParaRPr>
          </a:p>
          <a:p>
            <a:pPr>
              <a:buNone/>
            </a:pPr>
            <a:r>
              <a:rPr lang="es-ES" dirty="0" smtClean="0">
                <a:latin typeface="Century Gothic" pitchFamily="34" charset="0"/>
              </a:rPr>
              <a:t>		</a:t>
            </a: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oudy Stout" pitchFamily="18" charset="0"/>
              </a:rPr>
              <a:t>ejemplo:</a:t>
            </a:r>
            <a:endParaRPr lang="es-ES" sz="2800" b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oudy Stout" pitchFamily="18" charset="0"/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1142976" y="2428868"/>
            <a:ext cx="121444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3428992" y="3571876"/>
            <a:ext cx="188705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mm</a:t>
            </a:r>
            <a:r>
              <a:rPr lang="es-ES" sz="2800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m</a:t>
            </a:r>
            <a:r>
              <a:rPr lang="es-ES" sz="2800" baseline="-25000" dirty="0" smtClean="0">
                <a:latin typeface="Century Gothic" pitchFamily="34" charset="0"/>
              </a:rPr>
              <a:t>(5) </a:t>
            </a:r>
            <a:r>
              <a:rPr lang="es-ES" sz="2800" dirty="0" smtClean="0">
                <a:latin typeface="Century Gothic" pitchFamily="34" charset="0"/>
              </a:rPr>
              <a:t> +</a:t>
            </a:r>
            <a:endParaRPr lang="es-ES" sz="2800" baseline="-25000" dirty="0" smtClean="0">
              <a:latin typeface="Century Gothic" pitchFamily="34" charset="0"/>
            </a:endParaRPr>
          </a:p>
          <a:p>
            <a:r>
              <a:rPr lang="es-ES" sz="2800" dirty="0" smtClean="0">
                <a:effectLst>
                  <a:glow rad="139700">
                    <a:srgbClr val="CC0000">
                      <a:alpha val="40000"/>
                    </a:srgbClr>
                  </a:glow>
                </a:effectLst>
                <a:latin typeface="Century Gothic" pitchFamily="34" charset="0"/>
              </a:rPr>
              <a:t>nnn</a:t>
            </a:r>
            <a:r>
              <a:rPr lang="es-ES" sz="2800" baseline="-25000" dirty="0" smtClean="0">
                <a:latin typeface="Century Gothic" pitchFamily="34" charset="0"/>
              </a:rPr>
              <a:t>(5)</a:t>
            </a:r>
          </a:p>
          <a:p>
            <a:r>
              <a:rPr lang="es-ES" sz="2800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pp</a:t>
            </a:r>
            <a:r>
              <a:rPr lang="es-ES" sz="2800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p</a:t>
            </a:r>
            <a:r>
              <a:rPr lang="es-ES" sz="2800" baseline="-25000" dirty="0" smtClean="0">
                <a:latin typeface="Century Gothic" pitchFamily="34" charset="0"/>
              </a:rPr>
              <a:t>(5)</a:t>
            </a:r>
            <a:endParaRPr lang="es-ES" sz="2800" baseline="-25000" dirty="0">
              <a:latin typeface="Century Gothic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642910" y="3857628"/>
            <a:ext cx="198644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Century Gothic" pitchFamily="34" charset="0"/>
              </a:rPr>
              <a:t>Por conclusión </a:t>
            </a:r>
            <a:r>
              <a:rPr lang="es-ES" dirty="0" smtClean="0"/>
              <a:t>:</a:t>
            </a:r>
            <a:endParaRPr lang="es-ES" sz="2800" dirty="0" smtClean="0">
              <a:effectLst>
                <a:glow rad="139700">
                  <a:srgbClr val="CC0000"/>
                </a:glow>
              </a:effectLst>
              <a:latin typeface="Century Gothic" pitchFamily="34" charset="0"/>
            </a:endParaRPr>
          </a:p>
          <a:p>
            <a:r>
              <a:rPr lang="es-ES" sz="2800" dirty="0" smtClean="0">
                <a:effectLst>
                  <a:glow rad="139700">
                    <a:srgbClr val="CC0000"/>
                  </a:glow>
                </a:effectLst>
                <a:latin typeface="Century Gothic" pitchFamily="34" charset="0"/>
              </a:rPr>
              <a:t>n</a:t>
            </a:r>
            <a:r>
              <a:rPr lang="es-ES" sz="2800" dirty="0" smtClean="0">
                <a:latin typeface="Century Gothic" pitchFamily="34" charset="0"/>
              </a:rPr>
              <a:t> =4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571472" y="4714884"/>
            <a:ext cx="15007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m</a:t>
            </a:r>
            <a:r>
              <a:rPr lang="es-ES" sz="2800" dirty="0" smtClean="0">
                <a:latin typeface="Century Gothic" pitchFamily="34" charset="0"/>
              </a:rPr>
              <a:t>+ </a:t>
            </a:r>
            <a:r>
              <a:rPr lang="es-ES" sz="2800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p</a:t>
            </a:r>
            <a:r>
              <a:rPr lang="es-ES" sz="2800" dirty="0" smtClean="0">
                <a:latin typeface="Century Gothic" pitchFamily="34" charset="0"/>
              </a:rPr>
              <a:t>=4</a:t>
            </a:r>
            <a:endParaRPr lang="es-ES" sz="2800" dirty="0">
              <a:latin typeface="Century Gothic" pitchFamily="34" charset="0"/>
            </a:endParaRPr>
          </a:p>
        </p:txBody>
      </p:sp>
      <p:cxnSp>
        <p:nvCxnSpPr>
          <p:cNvPr id="21" name="20 Conector recto"/>
          <p:cNvCxnSpPr/>
          <p:nvPr/>
        </p:nvCxnSpPr>
        <p:spPr>
          <a:xfrm>
            <a:off x="3286116" y="4929198"/>
            <a:ext cx="128588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Rectángulo"/>
          <p:cNvSpPr/>
          <p:nvPr/>
        </p:nvSpPr>
        <p:spPr>
          <a:xfrm>
            <a:off x="928662" y="3071810"/>
            <a:ext cx="152157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s-ES" sz="28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Bradley Hand ITC" pitchFamily="66" charset="0"/>
              </a:rPr>
              <a:t>solución:</a:t>
            </a:r>
            <a:endParaRPr lang="es-ES" sz="2800" b="1" dirty="0">
              <a:ln/>
              <a:solidFill>
                <a:schemeClr val="accent5">
                  <a:tint val="50000"/>
                  <a:satMod val="180000"/>
                </a:schemeClr>
              </a:solidFill>
              <a:latin typeface="Bradley Hand ITC" pitchFamily="66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4214810" y="5143512"/>
            <a:ext cx="652743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aseline="-25000" dirty="0" smtClean="0">
                <a:latin typeface="Century Gothic" pitchFamily="34" charset="0"/>
              </a:rPr>
              <a:t>(5)</a:t>
            </a:r>
            <a:endParaRPr lang="es-ES" sz="2000" baseline="-25000" dirty="0">
              <a:latin typeface="Century Gothic" pitchFamily="34" charset="0"/>
            </a:endParaRPr>
          </a:p>
        </p:txBody>
      </p:sp>
      <p:sp>
        <p:nvSpPr>
          <p:cNvPr id="26" name="25 Llamada de flecha a la izquierda"/>
          <p:cNvSpPr/>
          <p:nvPr/>
        </p:nvSpPr>
        <p:spPr>
          <a:xfrm>
            <a:off x="5357818" y="3357562"/>
            <a:ext cx="3214678" cy="1000132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7683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chemeClr val="bg1"/>
                </a:solidFill>
                <a:latin typeface="Century Gothic" pitchFamily="34" charset="0"/>
              </a:rPr>
              <a:t>Primera columna:</a:t>
            </a:r>
          </a:p>
          <a:p>
            <a:pPr algn="ctr"/>
            <a:r>
              <a:rPr lang="es-ES" dirty="0" smtClean="0">
                <a:solidFill>
                  <a:schemeClr val="bg1"/>
                </a:solidFill>
                <a:latin typeface="Century Gothic" pitchFamily="34" charset="0"/>
              </a:rPr>
              <a:t>m+n+p=8</a:t>
            </a:r>
          </a:p>
          <a:p>
            <a:pPr algn="ctr"/>
            <a:r>
              <a:rPr lang="es-ES" dirty="0" smtClean="0">
                <a:solidFill>
                  <a:schemeClr val="bg1"/>
                </a:solidFill>
                <a:latin typeface="Century Gothic" pitchFamily="34" charset="0"/>
              </a:rPr>
              <a:t>8= </a:t>
            </a:r>
            <a:r>
              <a:rPr lang="es-ES" dirty="0" smtClean="0">
                <a:solidFill>
                  <a:schemeClr val="bg1"/>
                </a:solidFill>
                <a:effectLst>
                  <a:glow rad="101600">
                    <a:schemeClr val="bg1">
                      <a:lumMod val="95000"/>
                      <a:lumOff val="5000"/>
                      <a:alpha val="60000"/>
                    </a:schemeClr>
                  </a:glow>
                </a:effectLst>
                <a:latin typeface="Century Gothic" pitchFamily="34" charset="0"/>
              </a:rPr>
              <a:t>1</a:t>
            </a:r>
            <a:r>
              <a:rPr lang="es-ES" dirty="0" smtClean="0">
                <a:solidFill>
                  <a:schemeClr val="bg1"/>
                </a:solidFill>
                <a:latin typeface="Century Gothic" pitchFamily="34" charset="0"/>
              </a:rPr>
              <a:t>(5)+</a:t>
            </a:r>
            <a:r>
              <a:rPr lang="es-ES" dirty="0" smtClean="0">
                <a:solidFill>
                  <a:schemeClr val="bg1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entury Gothic" pitchFamily="34" charset="0"/>
              </a:rPr>
              <a:t>3</a:t>
            </a:r>
            <a:endParaRPr lang="es-ES" dirty="0">
              <a:solidFill>
                <a:schemeClr val="bg1"/>
              </a:solidFill>
              <a:effectLst>
                <a:glow rad="101600">
                  <a:srgbClr val="FFFF00">
                    <a:alpha val="60000"/>
                  </a:srgbClr>
                </a:glow>
              </a:effectLst>
              <a:latin typeface="Century Gothic" pitchFamily="34" charset="0"/>
            </a:endParaRPr>
          </a:p>
        </p:txBody>
      </p:sp>
      <p:sp>
        <p:nvSpPr>
          <p:cNvPr id="27" name="26 Llamada de flecha a la izquierda"/>
          <p:cNvSpPr/>
          <p:nvPr/>
        </p:nvSpPr>
        <p:spPr>
          <a:xfrm>
            <a:off x="5500694" y="4572008"/>
            <a:ext cx="3143272" cy="91440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0128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bg1"/>
                </a:solidFill>
                <a:latin typeface="Century Gothic" pitchFamily="34" charset="0"/>
              </a:rPr>
              <a:t>Segunda columna:</a:t>
            </a:r>
          </a:p>
          <a:p>
            <a:pPr algn="ctr"/>
            <a:r>
              <a:rPr lang="es-ES" dirty="0" smtClean="0">
                <a:solidFill>
                  <a:schemeClr val="bg1"/>
                </a:solidFill>
                <a:latin typeface="Century Gothic" pitchFamily="34" charset="0"/>
              </a:rPr>
              <a:t>m+n+p+</a:t>
            </a:r>
            <a:r>
              <a:rPr lang="es-ES" dirty="0" smtClean="0">
                <a:solidFill>
                  <a:schemeClr val="bg1"/>
                </a:solidFill>
                <a:effectLst>
                  <a:glow rad="101600">
                    <a:schemeClr val="bg1">
                      <a:lumMod val="95000"/>
                      <a:lumOff val="5000"/>
                      <a:alpha val="60000"/>
                    </a:schemeClr>
                  </a:glow>
                </a:effectLst>
                <a:latin typeface="Century Gothic" pitchFamily="34" charset="0"/>
              </a:rPr>
              <a:t>1 </a:t>
            </a:r>
            <a:r>
              <a:rPr lang="es-ES" dirty="0" smtClean="0">
                <a:solidFill>
                  <a:schemeClr val="bg1"/>
                </a:solidFill>
                <a:effectLst/>
                <a:latin typeface="Century Gothic" pitchFamily="34" charset="0"/>
              </a:rPr>
              <a:t>= 9</a:t>
            </a:r>
            <a:endParaRPr lang="es-ES" dirty="0">
              <a:solidFill>
                <a:schemeClr val="bg1"/>
              </a:solidFill>
              <a:effectLst>
                <a:glow rad="101600">
                  <a:schemeClr val="bg1">
                    <a:lumMod val="95000"/>
                    <a:lumOff val="5000"/>
                    <a:alpha val="60000"/>
                  </a:schemeClr>
                </a:glow>
              </a:effectLst>
              <a:latin typeface="Century Gothic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 flipH="1">
            <a:off x="6500826" y="4714884"/>
            <a:ext cx="18573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  <a:latin typeface="Century Gothic" pitchFamily="34" charset="0"/>
              </a:rPr>
              <a:t>9 =</a:t>
            </a:r>
            <a:r>
              <a:rPr lang="es-ES" sz="2800" dirty="0" smtClean="0">
                <a:solidFill>
                  <a:schemeClr val="bg1"/>
                </a:solidFill>
                <a:effectLst>
                  <a:glow rad="101600">
                    <a:srgbClr val="00B050">
                      <a:alpha val="60000"/>
                    </a:srgbClr>
                  </a:glow>
                </a:effectLst>
                <a:latin typeface="Century Gothic" pitchFamily="34" charset="0"/>
              </a:rPr>
              <a:t>1</a:t>
            </a:r>
            <a:r>
              <a:rPr lang="es-ES" sz="2800" dirty="0" smtClean="0">
                <a:solidFill>
                  <a:schemeClr val="bg1"/>
                </a:solidFill>
                <a:latin typeface="Century Gothic" pitchFamily="34" charset="0"/>
              </a:rPr>
              <a:t>(5)+</a:t>
            </a:r>
            <a:r>
              <a:rPr lang="es-ES" sz="2800" dirty="0" smtClean="0">
                <a:solidFill>
                  <a:schemeClr val="bg1"/>
                </a:solidFill>
                <a:effectLst>
                  <a:glow rad="101600">
                    <a:schemeClr val="accent3">
                      <a:lumMod val="75000"/>
                      <a:alpha val="60000"/>
                    </a:schemeClr>
                  </a:glow>
                </a:effectLst>
                <a:latin typeface="Century Gothic" pitchFamily="34" charset="0"/>
              </a:rPr>
              <a:t>4</a:t>
            </a:r>
            <a:endParaRPr lang="es-ES" sz="2800" dirty="0">
              <a:solidFill>
                <a:schemeClr val="bg1"/>
              </a:solidFill>
              <a:effectLst>
                <a:glow rad="101600">
                  <a:schemeClr val="accent3">
                    <a:lumMod val="75000"/>
                    <a:alpha val="60000"/>
                  </a:schemeClr>
                </a:glow>
              </a:effectLst>
              <a:latin typeface="Century Gothic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3143240" y="3357562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effectLst>
                  <a:glow rad="101600">
                    <a:srgbClr val="00B050">
                      <a:alpha val="60000"/>
                    </a:srgbClr>
                  </a:glow>
                </a:effectLst>
              </a:rPr>
              <a:t>1</a:t>
            </a:r>
            <a:endParaRPr lang="es-ES" dirty="0">
              <a:effectLst>
                <a:glow rad="101600">
                  <a:srgbClr val="00B050">
                    <a:alpha val="60000"/>
                  </a:srgbClr>
                </a:glow>
              </a:effectLst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4000496" y="4929198"/>
            <a:ext cx="3834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smtClean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entury Gothic" pitchFamily="34" charset="0"/>
              </a:rPr>
              <a:t>3</a:t>
            </a:r>
            <a:endParaRPr lang="es-ES" sz="2800" dirty="0">
              <a:latin typeface="Century Gothic" pitchFamily="34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3714744" y="4929198"/>
            <a:ext cx="3834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smtClean="0">
                <a:effectLst>
                  <a:glow rad="101600">
                    <a:srgbClr val="CC6600">
                      <a:alpha val="60000"/>
                    </a:srgbClr>
                  </a:glow>
                </a:effectLst>
                <a:latin typeface="Century Gothic" pitchFamily="34" charset="0"/>
              </a:rPr>
              <a:t>4</a:t>
            </a:r>
            <a:endParaRPr lang="es-ES" sz="2800" dirty="0">
              <a:latin typeface="Century Gothic" pitchFamily="34" charset="0"/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3428992" y="4929198"/>
            <a:ext cx="3834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smtClean="0">
                <a:effectLst>
                  <a:glow rad="101600">
                    <a:srgbClr val="CC6600">
                      <a:alpha val="60000"/>
                    </a:srgbClr>
                  </a:glow>
                </a:effectLst>
                <a:latin typeface="Century Gothic" pitchFamily="34" charset="0"/>
              </a:rPr>
              <a:t>4</a:t>
            </a:r>
            <a:endParaRPr lang="es-ES" sz="2800" dirty="0">
              <a:latin typeface="Century Gothic" pitchFamily="34" charset="0"/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3143240" y="4929198"/>
            <a:ext cx="3834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smtClean="0">
                <a:effectLst>
                  <a:glow rad="101600">
                    <a:srgbClr val="00B050">
                      <a:alpha val="60000"/>
                    </a:srgbClr>
                  </a:glow>
                </a:effectLst>
                <a:latin typeface="Century Gothic" pitchFamily="34" charset="0"/>
              </a:rPr>
              <a:t>1</a:t>
            </a:r>
            <a:endParaRPr lang="es-ES" sz="2800" dirty="0">
              <a:latin typeface="Century Gothic" pitchFamily="34" charset="0"/>
            </a:endParaRPr>
          </a:p>
        </p:txBody>
      </p:sp>
      <p:cxnSp>
        <p:nvCxnSpPr>
          <p:cNvPr id="35" name="34 Conector recto de flecha"/>
          <p:cNvCxnSpPr/>
          <p:nvPr/>
        </p:nvCxnSpPr>
        <p:spPr>
          <a:xfrm rot="5400000">
            <a:off x="3001158" y="4285462"/>
            <a:ext cx="571504" cy="1588"/>
          </a:xfrm>
          <a:prstGeom prst="straightConnector1">
            <a:avLst/>
          </a:prstGeom>
          <a:ln w="28575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36 CuadroTexto"/>
          <p:cNvSpPr txBox="1"/>
          <p:nvPr/>
        </p:nvSpPr>
        <p:spPr>
          <a:xfrm>
            <a:off x="2500298" y="5643578"/>
            <a:ext cx="5739072" cy="95410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s-ES" sz="2800" dirty="0" smtClean="0">
                <a:solidFill>
                  <a:srgbClr val="91BD2F"/>
                </a:solidFill>
                <a:latin typeface="Jokerman" pitchFamily="82" charset="0"/>
              </a:rPr>
              <a:t>Se repite lo mismo en la tercera</a:t>
            </a:r>
          </a:p>
          <a:p>
            <a:pPr algn="ctr"/>
            <a:r>
              <a:rPr lang="es-ES" sz="2800" dirty="0" smtClean="0">
                <a:solidFill>
                  <a:srgbClr val="91BD2F"/>
                </a:solidFill>
                <a:latin typeface="Jokerman" pitchFamily="82" charset="0"/>
              </a:rPr>
              <a:t>columna</a:t>
            </a:r>
            <a:r>
              <a:rPr lang="es-ES" sz="2800" dirty="0" smtClean="0">
                <a:solidFill>
                  <a:srgbClr val="91BD2F"/>
                </a:solidFill>
                <a:latin typeface="Jokerman" pitchFamily="82" charset="0"/>
              </a:rPr>
              <a:t>.</a:t>
            </a:r>
            <a:endParaRPr lang="es-ES" sz="2800" dirty="0">
              <a:solidFill>
                <a:srgbClr val="91BD2F"/>
              </a:solidFill>
              <a:latin typeface="Jokerman" pitchFamily="82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2786050" y="2571744"/>
            <a:ext cx="3461204" cy="73866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s-ES" dirty="0" smtClean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oudy Stout" pitchFamily="18" charset="0"/>
              </a:rPr>
              <a:t>NO SE OLVIDEN </a:t>
            </a:r>
          </a:p>
          <a:p>
            <a:r>
              <a:rPr lang="es-ES" dirty="0" smtClean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oudy Stout" pitchFamily="18" charset="0"/>
              </a:rPr>
              <a:t>QUE LLEVABA </a:t>
            </a:r>
            <a:r>
              <a:rPr lang="es-ES" sz="2400" dirty="0" smtClean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itchFamily="34" charset="0"/>
              </a:rPr>
              <a:t>1</a:t>
            </a:r>
            <a:r>
              <a:rPr lang="es-ES" dirty="0" smtClean="0">
                <a:latin typeface="Goudy Stout" pitchFamily="18" charset="0"/>
              </a:rPr>
              <a:t>.</a:t>
            </a:r>
            <a:endParaRPr lang="es-ES" dirty="0">
              <a:latin typeface="Goudy Stout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347 -0.01875 0.00313 -0.01296 0 -0.04583 C -0.00034 -0.05023 -0.00312 -0.05833 -0.00312 -0.05833 C -0.00625 -0.10787 -0.00521 -0.19352 -0.10625 -0.08125 C -0.12778 -0.05718 -0.10191 -0.00532 -0.10781 0.03125 C -0.10903 0.03889 -0.11927 0.03403 -0.125 0.03542 C -0.13437 0.04375 -0.13837 0.03657 -0.14687 0.04792 C -0.14548 0.06551 -0.146 0.07292 -0.14062 0.08958 C -0.13819 0.09745 -0.13333 0.10208 -0.13125 0.11042 C -0.13021 0.12083 -0.13125 0.13194 -0.12812 0.14167 C -0.12708 0.14491 -0.121 0.14028 -0.12031 0.14375 C -0.11007 0.19352 -0.13038 0.18241 -0.11406 0.18958 C -0.10538 0.17222 -0.09132 0.18218 -0.075 0.18333 C -0.15677 0.19167 -0.09618 0.19028 -0.07031 0.19167 C -0.18403 0.20255 -0.06493 0.18866 -0.09687 0.19583 C -0.10156 0.19676 -0.11562 0.19792 -0.11093 0.19792 C -0.07031 0.19792 -0.01528 0.23704 0.01094 0.19583 C 0.04167 0.14769 0.01094 0.06944 0.01094 0.00625 " pathEditMode="relative" ptsTypes="fffffffffffffffffA">
                                      <p:cBhvr>
                                        <p:cTn id="118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7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3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8" presetClass="exit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8" presetClass="exit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7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7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3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22223 -0.00278 -0.15643 0.07152 -0.16719 -0.1875 C -0.16737 -0.1926 -0.17448 -0.19005 -0.17813 -0.19167 C -0.25816 -0.1875 -0.26129 -0.20463 -0.21563 0.01875 C -0.21198 0.03611 -0.18855 0.01736 -0.175 0.01666 C -0.17691 0.00926 -0.17865 0.00347 -0.18438 0 C -0.18733 -0.00186 -0.19375 -0.00417 -0.19375 -0.00417 C -0.20469 -0.00255 -0.2099 -0.0051 -0.21563 0.00625 C -0.21511 0.01111 -0.21598 0.01666 -0.21407 0.02083 C -0.21285 0.02314 -0.2099 0.02291 -0.20782 0.02291 C -0.19532 0.02291 -0.18282 0.02152 -0.17032 0.02083 C -0.17223 0.01319 -0.17119 0.01643 -0.17344 0.01041 " pathEditMode="relative" ptsTypes="fffffffffffA">
                                      <p:cBhvr>
                                        <p:cTn id="193" dur="2000" fill="hold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C -0.22223 -0.00278 -0.15643 0.07152 -0.16719 -0.1875 C -0.16737 -0.1926 -0.17448 -0.19005 -0.17813 -0.19167 C -0.25816 -0.1875 -0.26129 -0.20463 -0.21563 0.01875 C -0.21198 0.03611 -0.18855 0.01736 -0.175 0.01666 C -0.17691 0.00926 -0.17865 0.00347 -0.18438 0 C -0.18733 -0.00186 -0.19375 -0.00417 -0.19375 -0.00417 C -0.20469 -0.00255 -0.2099 -0.0051 -0.21563 0.00625 C -0.21511 0.01111 -0.21598 0.01666 -0.21407 0.02083 C -0.21285 0.02314 -0.2099 0.02291 -0.20782 0.02291 C -0.19532 0.02291 -0.18282 0.02152 -0.17032 0.02083 C -0.17223 0.01319 -0.17119 0.01643 -0.17344 0.01041 " pathEditMode="relative" ptsTypes="fffffffffffA">
                                      <p:cBhvr>
                                        <p:cTn id="195" dur="2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C -0.22223 -0.00278 -0.15643 0.07152 -0.16719 -0.1875 C -0.16737 -0.1926 -0.17448 -0.19005 -0.17813 -0.19167 C -0.25816 -0.1875 -0.26129 -0.20463 -0.21563 0.01875 C -0.21198 0.03611 -0.18855 0.01736 -0.175 0.01666 C -0.17691 0.00926 -0.17865 0.00347 -0.18438 0 C -0.18733 -0.00186 -0.19375 -0.00417 -0.19375 -0.00417 C -0.20469 -0.00255 -0.2099 -0.0051 -0.21563 0.00625 C -0.21511 0.01111 -0.21598 0.01666 -0.21407 0.02083 C -0.21285 0.02314 -0.2099 0.02291 -0.20782 0.02291 C -0.19532 0.02291 -0.18282 0.02152 -0.17032 0.02083 C -0.17223 0.01319 -0.17119 0.01643 -0.17344 0.01041 " pathEditMode="relative" ptsTypes="fffffffffffA">
                                      <p:cBhvr>
                                        <p:cTn id="197" dur="20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22223 -0.00278 -0.15643 0.07152 -0.16719 -0.1875 C -0.16737 -0.1926 -0.17448 -0.19005 -0.17813 -0.19167 C -0.25816 -0.1875 -0.26129 -0.20463 -0.21563 0.01875 C -0.21198 0.03611 -0.18855 0.01736 -0.175 0.01666 C -0.17691 0.00926 -0.17865 0.00347 -0.18438 0 C -0.18733 -0.00186 -0.19375 -0.00417 -0.19375 -0.00417 C -0.20469 -0.00255 -0.2099 -0.0051 -0.21563 0.00625 C -0.21511 0.01111 -0.21598 0.01666 -0.21407 0.02083 C -0.21285 0.02314 -0.2099 0.02291 -0.20782 0.02291 C -0.19532 0.02291 -0.18282 0.02152 -0.17032 0.02083 C -0.17223 0.01319 -0.17119 0.01643 -0.17344 0.01041 " pathEditMode="relative" ptsTypes="fffffffffffA">
                                      <p:cBhvr>
                                        <p:cTn id="199" dur="2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03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06" dur="10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1000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5" presetClass="exit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22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5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9" grpId="0"/>
      <p:bldP spid="24" grpId="0"/>
      <p:bldP spid="26" grpId="0" animBg="1"/>
      <p:bldP spid="26" grpId="1" animBg="1"/>
      <p:bldP spid="26" grpId="2" animBg="1"/>
      <p:bldP spid="27" grpId="0" build="allAtOnce" animBg="1"/>
      <p:bldP spid="27" grpId="1" build="allAtOnce" animBg="1"/>
      <p:bldP spid="27" grpId="2" build="allAtOnce" animBg="1"/>
      <p:bldP spid="28" grpId="0" build="allAtOnce"/>
      <p:bldP spid="28" grpId="1" build="allAtOnce"/>
      <p:bldP spid="29" grpId="0"/>
      <p:bldP spid="30" grpId="0"/>
      <p:bldP spid="31" grpId="0"/>
      <p:bldP spid="32" grpId="0"/>
      <p:bldP spid="33" grpId="0"/>
      <p:bldP spid="37" grpId="0"/>
      <p:bldP spid="37" grpId="1"/>
      <p:bldP spid="37" grpId="2"/>
      <p:bldP spid="37" grpId="3"/>
      <p:bldP spid="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7901014" cy="4525963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>
              <a:buNone/>
            </a:pPr>
            <a:r>
              <a:rPr lang="es-ES" sz="2900" dirty="0" smtClean="0">
                <a:ln/>
                <a:solidFill>
                  <a:schemeClr val="accent3"/>
                </a:solidFill>
                <a:latin typeface="Forte" pitchFamily="66" charset="0"/>
              </a:rPr>
              <a:t>Complemento aritmético :</a:t>
            </a:r>
          </a:p>
          <a:p>
            <a:pPr algn="just">
              <a:buNone/>
            </a:pPr>
            <a:r>
              <a:rPr lang="es-ES" sz="2000" dirty="0" smtClean="0">
                <a:latin typeface="Century Gothic" pitchFamily="34" charset="0"/>
              </a:rPr>
              <a:t>El complemento aritmético de un numero positivo es lo que le falta a dicho numero para ser igual a una  unidad  de orden inmediato superior</a:t>
            </a:r>
            <a:r>
              <a:rPr lang="es-ES" sz="2000" dirty="0" smtClean="0">
                <a:latin typeface="Century Gothic" pitchFamily="34" charset="0"/>
              </a:rPr>
              <a:t>.</a:t>
            </a:r>
          </a:p>
          <a:p>
            <a:pPr algn="just">
              <a:buNone/>
            </a:pPr>
            <a:endParaRPr lang="es-ES" sz="2000" dirty="0" smtClean="0">
              <a:latin typeface="Century Gothic" pitchFamily="34" charset="0"/>
            </a:endParaRPr>
          </a:p>
          <a:p>
            <a:pPr algn="just">
              <a:buNone/>
            </a:pPr>
            <a:r>
              <a:rPr lang="es-ES" sz="2000" dirty="0" smtClean="0">
                <a:latin typeface="Century Gothic" pitchFamily="34" charset="0"/>
              </a:rPr>
              <a:t>EJEMPLO :</a:t>
            </a:r>
          </a:p>
          <a:p>
            <a:pPr algn="just">
              <a:buNone/>
            </a:pPr>
            <a:r>
              <a:rPr lang="es-ES" sz="2000" dirty="0" smtClean="0">
                <a:latin typeface="Century Gothic" pitchFamily="34" charset="0"/>
              </a:rPr>
              <a:t>CA(42) = 100-42 =58</a:t>
            </a:r>
          </a:p>
          <a:p>
            <a:pPr algn="just">
              <a:buNone/>
            </a:pPr>
            <a:r>
              <a:rPr lang="es-ES" sz="2000" dirty="0" smtClean="0">
                <a:latin typeface="Century Gothic" pitchFamily="34" charset="0"/>
              </a:rPr>
              <a:t>CA(4320) = 10000-4320 =5680</a:t>
            </a:r>
          </a:p>
          <a:p>
            <a:pPr algn="just">
              <a:buNone/>
            </a:pPr>
            <a:r>
              <a:rPr lang="es-ES" sz="2000" dirty="0" smtClean="0">
                <a:latin typeface="Century Gothic" pitchFamily="34" charset="0"/>
              </a:rPr>
              <a:t>CA(25</a:t>
            </a:r>
            <a:r>
              <a:rPr lang="es-ES" sz="2000" baseline="-25000" dirty="0" smtClean="0">
                <a:latin typeface="Century Gothic" pitchFamily="34" charset="0"/>
              </a:rPr>
              <a:t>7</a:t>
            </a:r>
            <a:r>
              <a:rPr lang="es-ES" sz="2000" dirty="0" smtClean="0">
                <a:latin typeface="Century Gothic" pitchFamily="34" charset="0"/>
              </a:rPr>
              <a:t> ) =100</a:t>
            </a:r>
            <a:r>
              <a:rPr lang="es-ES" sz="2000" baseline="-25000" dirty="0" smtClean="0">
                <a:latin typeface="Century Gothic" pitchFamily="34" charset="0"/>
              </a:rPr>
              <a:t>7</a:t>
            </a:r>
            <a:r>
              <a:rPr lang="es-ES" sz="2000" dirty="0" smtClean="0">
                <a:latin typeface="Century Gothic" pitchFamily="34" charset="0"/>
              </a:rPr>
              <a:t>-25</a:t>
            </a:r>
            <a:r>
              <a:rPr lang="es-ES" sz="2000" baseline="-25000" dirty="0" smtClean="0">
                <a:latin typeface="Century Gothic" pitchFamily="34" charset="0"/>
              </a:rPr>
              <a:t>7</a:t>
            </a:r>
            <a:r>
              <a:rPr lang="es-ES" sz="2000" dirty="0" smtClean="0">
                <a:latin typeface="Century Gothic" pitchFamily="34" charset="0"/>
              </a:rPr>
              <a:t> =42</a:t>
            </a:r>
            <a:r>
              <a:rPr lang="es-ES" sz="2000" baseline="-25000" dirty="0" smtClean="0">
                <a:latin typeface="Century Gothic" pitchFamily="34" charset="0"/>
              </a:rPr>
              <a:t>7</a:t>
            </a:r>
            <a:endParaRPr lang="es-ES" sz="2000" baseline="-25000" dirty="0">
              <a:latin typeface="Century Gothic" pitchFamily="34" charset="0"/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Jokerman" pitchFamily="82" charset="0"/>
              </a:rPr>
              <a:t>EXTRA :</a:t>
            </a:r>
            <a:endParaRPr lang="es-ES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Jokerman" pitchFamily="82" charset="0"/>
            </a:endParaRPr>
          </a:p>
        </p:txBody>
      </p:sp>
      <p:sp>
        <p:nvSpPr>
          <p:cNvPr id="8" name="7 Pergamino horizontal"/>
          <p:cNvSpPr/>
          <p:nvPr/>
        </p:nvSpPr>
        <p:spPr>
          <a:xfrm>
            <a:off x="5000628" y="3857628"/>
            <a:ext cx="3214702" cy="1604776"/>
          </a:xfrm>
          <a:prstGeom prst="horizontalScroll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>
                <a:solidFill>
                  <a:srgbClr val="FFC000"/>
                </a:solidFill>
                <a:latin typeface="Kristen ITC" pitchFamily="66" charset="0"/>
              </a:rPr>
              <a:t>CA(N) =10</a:t>
            </a:r>
            <a:r>
              <a:rPr lang="es-ES" sz="2800" baseline="30000" dirty="0" smtClean="0">
                <a:solidFill>
                  <a:srgbClr val="FFC000"/>
                </a:solidFill>
                <a:latin typeface="Kristen ITC" pitchFamily="66" charset="0"/>
              </a:rPr>
              <a:t>K</a:t>
            </a:r>
            <a:r>
              <a:rPr lang="es-ES" sz="2800" dirty="0" smtClean="0">
                <a:solidFill>
                  <a:srgbClr val="FFC000"/>
                </a:solidFill>
                <a:latin typeface="Kristen ITC" pitchFamily="66" charset="0"/>
              </a:rPr>
              <a:t> -</a:t>
            </a:r>
            <a:r>
              <a:rPr lang="es-ES" sz="2800" dirty="0" smtClean="0">
                <a:solidFill>
                  <a:srgbClr val="FFC000"/>
                </a:solidFill>
                <a:latin typeface="Kristen ITC" pitchFamily="66" charset="0"/>
              </a:rPr>
              <a:t>N</a:t>
            </a:r>
            <a:endParaRPr lang="es-ES" sz="2800" dirty="0" smtClean="0">
              <a:solidFill>
                <a:srgbClr val="FFC000"/>
              </a:solidFill>
              <a:latin typeface="Kristen ITC" pitchFamily="66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286248" y="6143644"/>
            <a:ext cx="3272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latin typeface="Broadway" pitchFamily="82" charset="0"/>
              </a:rPr>
              <a:t>K : numero de cifras de N</a:t>
            </a:r>
            <a:endParaRPr lang="es-ES" dirty="0">
              <a:solidFill>
                <a:schemeClr val="bg1"/>
              </a:solidFill>
              <a:latin typeface="Broadway" pitchFamily="8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757742" cy="4662316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>
                <a:latin typeface="Century Gothic" pitchFamily="34" charset="0"/>
              </a:rPr>
              <a:t>CA(2659)=</a:t>
            </a:r>
          </a:p>
          <a:p>
            <a:pPr>
              <a:buNone/>
            </a:pPr>
            <a:r>
              <a:rPr lang="es-ES" dirty="0" smtClean="0">
                <a:latin typeface="Century Gothic" pitchFamily="34" charset="0"/>
              </a:rPr>
              <a:t>	10000-2659 </a:t>
            </a:r>
            <a:r>
              <a:rPr lang="es-ES" dirty="0" smtClean="0">
                <a:latin typeface="Century Gothic" pitchFamily="34" charset="0"/>
              </a:rPr>
              <a:t>= </a:t>
            </a:r>
            <a:r>
              <a:rPr lang="es-ES" dirty="0" smtClean="0">
                <a:latin typeface="Century Gothic" pitchFamily="34" charset="0"/>
              </a:rPr>
              <a:t>7341</a:t>
            </a:r>
          </a:p>
          <a:p>
            <a:pPr>
              <a:buNone/>
            </a:pPr>
            <a:endParaRPr lang="es-ES" dirty="0" smtClean="0">
              <a:latin typeface="Century Gothic" pitchFamily="34" charset="0"/>
            </a:endParaRPr>
          </a:p>
          <a:p>
            <a:r>
              <a:rPr lang="es-ES" dirty="0" smtClean="0">
                <a:latin typeface="Century Gothic" pitchFamily="34" charset="0"/>
              </a:rPr>
              <a:t>CA(321</a:t>
            </a:r>
            <a:r>
              <a:rPr lang="es-ES" baseline="-25000" dirty="0" smtClean="0">
                <a:latin typeface="Century Gothic" pitchFamily="34" charset="0"/>
              </a:rPr>
              <a:t>9 </a:t>
            </a:r>
            <a:r>
              <a:rPr lang="es-ES" dirty="0" smtClean="0">
                <a:latin typeface="Century Gothic" pitchFamily="34" charset="0"/>
              </a:rPr>
              <a:t>) =</a:t>
            </a:r>
          </a:p>
          <a:p>
            <a:pPr>
              <a:buNone/>
            </a:pPr>
            <a:r>
              <a:rPr lang="es-ES" dirty="0" smtClean="0">
                <a:latin typeface="Century Gothic" pitchFamily="34" charset="0"/>
              </a:rPr>
              <a:t>	1000</a:t>
            </a:r>
            <a:r>
              <a:rPr lang="es-ES" baseline="-25000" dirty="0" smtClean="0">
                <a:latin typeface="Century Gothic" pitchFamily="34" charset="0"/>
              </a:rPr>
              <a:t>9</a:t>
            </a:r>
            <a:r>
              <a:rPr lang="es-ES" dirty="0" smtClean="0">
                <a:latin typeface="Century Gothic" pitchFamily="34" charset="0"/>
              </a:rPr>
              <a:t> </a:t>
            </a:r>
            <a:r>
              <a:rPr lang="es-ES" dirty="0" smtClean="0">
                <a:latin typeface="Century Gothic" pitchFamily="34" charset="0"/>
              </a:rPr>
              <a:t>– 321</a:t>
            </a:r>
            <a:r>
              <a:rPr lang="es-ES" baseline="-25000" dirty="0" smtClean="0">
                <a:latin typeface="Century Gothic" pitchFamily="34" charset="0"/>
              </a:rPr>
              <a:t>9</a:t>
            </a:r>
            <a:r>
              <a:rPr lang="es-ES" dirty="0" smtClean="0">
                <a:latin typeface="Century Gothic" pitchFamily="34" charset="0"/>
              </a:rPr>
              <a:t>= 568 </a:t>
            </a:r>
            <a:r>
              <a:rPr lang="es-ES" baseline="-25000" dirty="0" smtClean="0">
                <a:latin typeface="Century Gothic" pitchFamily="34" charset="0"/>
              </a:rPr>
              <a:t>9</a:t>
            </a:r>
          </a:p>
          <a:p>
            <a:pPr>
              <a:buNone/>
            </a:pPr>
            <a:endParaRPr lang="es-ES" dirty="0" smtClean="0">
              <a:latin typeface="Century Gothic" pitchFamily="34" charset="0"/>
            </a:endParaRPr>
          </a:p>
          <a:p>
            <a:r>
              <a:rPr lang="es-ES" dirty="0" smtClean="0">
                <a:latin typeface="Century Gothic" pitchFamily="34" charset="0"/>
              </a:rPr>
              <a:t>CA(562 </a:t>
            </a:r>
            <a:r>
              <a:rPr lang="es-ES" baseline="-25000" dirty="0" smtClean="0">
                <a:latin typeface="Century Gothic" pitchFamily="34" charset="0"/>
              </a:rPr>
              <a:t>7</a:t>
            </a:r>
            <a:r>
              <a:rPr lang="es-ES" dirty="0" smtClean="0">
                <a:latin typeface="Century Gothic" pitchFamily="34" charset="0"/>
              </a:rPr>
              <a:t> ) =</a:t>
            </a:r>
          </a:p>
          <a:p>
            <a:pPr>
              <a:buNone/>
            </a:pPr>
            <a:r>
              <a:rPr lang="es-ES" dirty="0" smtClean="0">
                <a:latin typeface="Century Gothic" pitchFamily="34" charset="0"/>
              </a:rPr>
              <a:t>	1000 </a:t>
            </a:r>
            <a:r>
              <a:rPr lang="es-ES" baseline="-25000" dirty="0" smtClean="0">
                <a:latin typeface="Century Gothic" pitchFamily="34" charset="0"/>
              </a:rPr>
              <a:t>7 </a:t>
            </a:r>
            <a:r>
              <a:rPr lang="es-ES" dirty="0" smtClean="0">
                <a:latin typeface="Century Gothic" pitchFamily="34" charset="0"/>
              </a:rPr>
              <a:t>-562 </a:t>
            </a:r>
            <a:r>
              <a:rPr lang="es-ES" baseline="-25000" dirty="0" smtClean="0">
                <a:latin typeface="Century Gothic" pitchFamily="34" charset="0"/>
              </a:rPr>
              <a:t>7</a:t>
            </a:r>
            <a:r>
              <a:rPr lang="es-ES" dirty="0" smtClean="0">
                <a:latin typeface="Century Gothic" pitchFamily="34" charset="0"/>
              </a:rPr>
              <a:t> =105 </a:t>
            </a:r>
            <a:r>
              <a:rPr lang="es-ES" baseline="-25000" dirty="0" smtClean="0">
                <a:latin typeface="Century Gothic" pitchFamily="34" charset="0"/>
              </a:rPr>
              <a:t>7</a:t>
            </a:r>
          </a:p>
          <a:p>
            <a:endParaRPr lang="es-ES" dirty="0" smtClean="0">
              <a:latin typeface="Century Gothic" pitchFamily="34" charset="0"/>
            </a:endParaRPr>
          </a:p>
          <a:p>
            <a:pPr>
              <a:buNone/>
            </a:pPr>
            <a:r>
              <a:rPr lang="es-ES" dirty="0" smtClean="0">
                <a:latin typeface="Century Gothic" pitchFamily="34" charset="0"/>
              </a:rPr>
              <a:t>	</a:t>
            </a:r>
            <a:endParaRPr lang="es-ES" baseline="-25000" dirty="0" smtClean="0">
              <a:latin typeface="Century Gothic" pitchFamily="34" charset="0"/>
            </a:endParaRPr>
          </a:p>
          <a:p>
            <a:endParaRPr lang="es-ES" dirty="0" smtClean="0">
              <a:latin typeface="Century Gothic" pitchFamily="34" charset="0"/>
            </a:endParaRPr>
          </a:p>
          <a:p>
            <a:pPr>
              <a:buNone/>
            </a:pPr>
            <a:r>
              <a:rPr lang="es-ES" dirty="0" smtClean="0">
                <a:latin typeface="Century Gothic" pitchFamily="34" charset="0"/>
              </a:rPr>
              <a:t>	</a:t>
            </a:r>
            <a:endParaRPr lang="es-ES" dirty="0" smtClean="0">
              <a:latin typeface="Century Gothic" pitchFamily="34" charset="0"/>
            </a:endParaRPr>
          </a:p>
          <a:p>
            <a:pPr>
              <a:buNone/>
            </a:pPr>
            <a:endParaRPr lang="es-ES" dirty="0" smtClean="0">
              <a:latin typeface="Century Gothic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>
          <a:xfrm>
            <a:off x="4429124" y="928671"/>
            <a:ext cx="4429156" cy="1500198"/>
          </a:xfrm>
        </p:spPr>
        <p:txBody>
          <a:bodyPr>
            <a:normAutofit fontScale="92500" lnSpcReduction="20000"/>
          </a:bodyPr>
          <a:lstStyle/>
          <a:p>
            <a:r>
              <a:rPr lang="es-ES" sz="2000" dirty="0" smtClean="0">
                <a:latin typeface="Century Gothic" pitchFamily="34" charset="0"/>
              </a:rPr>
              <a:t>Hallar un numero de tres cifras , sabiendo que si se le agrega 245 resulta el doble de su complemento aritmético. </a:t>
            </a:r>
            <a:endParaRPr lang="es-ES" sz="2000" dirty="0">
              <a:latin typeface="Century Gothic" pitchFamily="34" charset="0"/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800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Jokerman" pitchFamily="82" charset="0"/>
              </a:rPr>
              <a:t>Repaso :</a:t>
            </a:r>
            <a:endParaRPr lang="es-ES" sz="4800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Jokerman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143504" y="2500306"/>
            <a:ext cx="2791149" cy="21171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dirty="0" smtClean="0">
                <a:latin typeface="Century Gothic" pitchFamily="34" charset="0"/>
              </a:rPr>
              <a:t>abc +245 =2ca(abc)</a:t>
            </a:r>
          </a:p>
          <a:p>
            <a:pPr>
              <a:lnSpc>
                <a:spcPct val="150000"/>
              </a:lnSpc>
            </a:pPr>
            <a:r>
              <a:rPr lang="es-ES" dirty="0" smtClean="0">
                <a:latin typeface="Century Gothic" pitchFamily="34" charset="0"/>
              </a:rPr>
              <a:t>abc + 245=2(1000-abc)</a:t>
            </a:r>
          </a:p>
          <a:p>
            <a:pPr>
              <a:lnSpc>
                <a:spcPct val="150000"/>
              </a:lnSpc>
            </a:pPr>
            <a:r>
              <a:rPr lang="es-ES" dirty="0" smtClean="0">
                <a:latin typeface="Century Gothic" pitchFamily="34" charset="0"/>
              </a:rPr>
              <a:t>abc+245=2000-2abc</a:t>
            </a:r>
          </a:p>
          <a:p>
            <a:pPr>
              <a:lnSpc>
                <a:spcPct val="150000"/>
              </a:lnSpc>
            </a:pPr>
            <a:r>
              <a:rPr lang="es-ES" dirty="0" smtClean="0">
                <a:latin typeface="Century Gothic" pitchFamily="34" charset="0"/>
              </a:rPr>
              <a:t>3abc=1755</a:t>
            </a:r>
          </a:p>
          <a:p>
            <a:pPr>
              <a:lnSpc>
                <a:spcPct val="150000"/>
              </a:lnSpc>
            </a:pPr>
            <a:r>
              <a:rPr lang="es-ES" dirty="0" smtClean="0">
                <a:latin typeface="Century Gothic" pitchFamily="34" charset="0"/>
              </a:rPr>
              <a:t>abc=585</a:t>
            </a:r>
            <a:endParaRPr lang="es-ES" dirty="0">
              <a:latin typeface="Century Gothic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5214942" y="2643182"/>
            <a:ext cx="50006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5214942" y="3857628"/>
            <a:ext cx="50006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5214942" y="3071810"/>
            <a:ext cx="50006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5214942" y="3429000"/>
            <a:ext cx="50006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5214942" y="4286256"/>
            <a:ext cx="50006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7072330" y="3429000"/>
            <a:ext cx="50006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642910" y="928670"/>
            <a:ext cx="8229600" cy="4786346"/>
          </a:xfrm>
        </p:spPr>
        <p:txBody>
          <a:bodyPr>
            <a:noAutofit/>
            <a:scene3d>
              <a:camera prst="orthographicFront"/>
              <a:lightRig rig="soft" dir="t"/>
            </a:scene3d>
            <a:sp3d extrusionH="57150" prstMaterial="softEdge">
              <a:bevelT w="25400" h="25400" prst="relaxedInset"/>
            </a:sp3d>
          </a:bodyPr>
          <a:lstStyle/>
          <a:p>
            <a:r>
              <a:rPr lang="es-ES" sz="34400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Jokerman" pitchFamily="82" charset="0"/>
              </a:rPr>
              <a:t>FIN</a:t>
            </a:r>
            <a:endParaRPr lang="es-ES" sz="34400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Jokerman" pitchFamily="82" charset="0"/>
            </a:endParaRPr>
          </a:p>
        </p:txBody>
      </p:sp>
      <p:pic>
        <p:nvPicPr>
          <p:cNvPr id="1026" name="Picture 2" descr="C:\Documents and Settings\Admin.SISTEMAS-4928DC\Configuración local\Archivos temporales de Internet\Content.IE5\K3KJOBR1\MC900281219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4929198"/>
            <a:ext cx="1571636" cy="15825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  <p:sndAc>
      <p:stSnd>
        <p:snd r:embed="rId2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Kristen ITC" pitchFamily="66" charset="0"/>
              </a:rPr>
              <a:t>Entre las 4 operaciones tenemos :</a:t>
            </a:r>
            <a:endParaRPr lang="es-ES" dirty="0">
              <a:latin typeface="Kristen ITC" pitchFamily="66" charset="0"/>
            </a:endParaRPr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>
                <a:solidFill>
                  <a:schemeClr val="tx1">
                    <a:lumMod val="6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Lucida Handwriting" pitchFamily="66" charset="0"/>
              </a:rPr>
              <a:t>Adición </a:t>
            </a:r>
          </a:p>
          <a:p>
            <a:r>
              <a:rPr lang="es-ES" dirty="0" smtClean="0">
                <a:solidFill>
                  <a:schemeClr val="tx1">
                    <a:lumMod val="6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Lucida Handwriting" pitchFamily="66" charset="0"/>
              </a:rPr>
              <a:t>Sustracción</a:t>
            </a:r>
          </a:p>
          <a:p>
            <a:r>
              <a:rPr lang="es-ES" dirty="0" smtClean="0">
                <a:solidFill>
                  <a:schemeClr val="tx1">
                    <a:lumMod val="6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Lucida Handwriting" pitchFamily="66" charset="0"/>
              </a:rPr>
              <a:t>Multiplicación </a:t>
            </a:r>
            <a:endParaRPr lang="es-ES" dirty="0" smtClean="0">
              <a:solidFill>
                <a:schemeClr val="tx1">
                  <a:lumMod val="65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Lucida Handwriting" pitchFamily="66" charset="0"/>
            </a:endParaRPr>
          </a:p>
          <a:p>
            <a:r>
              <a:rPr lang="es-ES" dirty="0" smtClean="0">
                <a:solidFill>
                  <a:schemeClr val="tx1">
                    <a:lumMod val="6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Lucida Handwriting" pitchFamily="66" charset="0"/>
              </a:rPr>
              <a:t>División </a:t>
            </a:r>
            <a:endParaRPr lang="es-ES" dirty="0" smtClean="0">
              <a:solidFill>
                <a:schemeClr val="tx1">
                  <a:lumMod val="65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Lucida Handwriting" pitchFamily="66" charset="0"/>
            </a:endParaRPr>
          </a:p>
          <a:p>
            <a:endParaRPr lang="es-ES" dirty="0">
              <a:solidFill>
                <a:schemeClr val="tx1">
                  <a:lumMod val="65000"/>
                </a:schemeClr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Lucida Handwriting" pitchFamily="66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071802" y="5000636"/>
            <a:ext cx="51461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Century Gothic" pitchFamily="34" charset="0"/>
              </a:rPr>
              <a:t>Pero por motivos del tiempo solo e hecho :</a:t>
            </a:r>
          </a:p>
          <a:p>
            <a:pPr>
              <a:buFont typeface="Wingdings" pitchFamily="2" charset="2"/>
              <a:buChar char="v"/>
            </a:pPr>
            <a:r>
              <a:rPr lang="es-ES" dirty="0" smtClean="0">
                <a:latin typeface="Century Gothic" pitchFamily="34" charset="0"/>
              </a:rPr>
              <a:t>Adición </a:t>
            </a:r>
          </a:p>
          <a:p>
            <a:pPr>
              <a:buFont typeface="Wingdings" pitchFamily="2" charset="2"/>
              <a:buChar char="v"/>
            </a:pPr>
            <a:r>
              <a:rPr lang="es-ES" dirty="0" smtClean="0">
                <a:latin typeface="Century Gothic" pitchFamily="34" charset="0"/>
              </a:rPr>
              <a:t>Sustracción </a:t>
            </a:r>
            <a:endParaRPr lang="es-ES" dirty="0">
              <a:latin typeface="Century Gothic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7972452" cy="5162381"/>
          </a:xfrm>
        </p:spPr>
        <p:txBody>
          <a:bodyPr>
            <a:normAutofit/>
          </a:bodyPr>
          <a:lstStyle/>
          <a:p>
            <a:r>
              <a:rPr lang="es-ES" sz="2200" dirty="0" smtClean="0">
                <a:latin typeface="Century Gothic" pitchFamily="34" charset="0"/>
              </a:rPr>
              <a:t>Es una operación aritmética donde su símbolo es </a:t>
            </a:r>
            <a:r>
              <a:rPr lang="es-ES" b="1" dirty="0" smtClean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entury Gothic" pitchFamily="34" charset="0"/>
              </a:rPr>
              <a:t>+</a:t>
            </a:r>
            <a:r>
              <a:rPr lang="es-ES" sz="2200" dirty="0" smtClean="0">
                <a:latin typeface="Century Gothic" pitchFamily="34" charset="0"/>
              </a:rPr>
              <a:t>.</a:t>
            </a:r>
          </a:p>
          <a:p>
            <a:endParaRPr lang="es-ES" sz="2200" dirty="0" smtClean="0">
              <a:latin typeface="Century Gothic" pitchFamily="34" charset="0"/>
            </a:endParaRPr>
          </a:p>
          <a:p>
            <a:endParaRPr lang="es-ES" sz="2200" dirty="0" smtClean="0">
              <a:latin typeface="Century Gothic" pitchFamily="34" charset="0"/>
            </a:endParaRPr>
          </a:p>
          <a:p>
            <a:endParaRPr lang="es-ES" sz="2200" dirty="0" smtClean="0">
              <a:latin typeface="Century Gothic" pitchFamily="34" charset="0"/>
            </a:endParaRPr>
          </a:p>
          <a:p>
            <a:endParaRPr lang="es-ES" sz="2200" dirty="0" smtClean="0">
              <a:latin typeface="Century Gothic" pitchFamily="34" charset="0"/>
            </a:endParaRPr>
          </a:p>
          <a:p>
            <a:endParaRPr lang="es-ES" sz="2200" dirty="0" smtClean="0">
              <a:latin typeface="Century Gothic" pitchFamily="34" charset="0"/>
            </a:endParaRPr>
          </a:p>
          <a:p>
            <a:r>
              <a:rPr lang="es-ES" sz="2200" dirty="0" smtClean="0">
                <a:latin typeface="Century Gothic" pitchFamily="34" charset="0"/>
              </a:rPr>
              <a:t>En ARITMÉTICA :</a:t>
            </a:r>
          </a:p>
          <a:p>
            <a:endParaRPr lang="es-ES" sz="2200" dirty="0" smtClean="0">
              <a:latin typeface="Century Gothic" pitchFamily="34" charset="0"/>
            </a:endParaRPr>
          </a:p>
          <a:p>
            <a:r>
              <a:rPr lang="es-ES" sz="2200" dirty="0" smtClean="0">
                <a:latin typeface="Century Gothic" pitchFamily="34" charset="0"/>
              </a:rPr>
              <a:t>Es una operación binaria , cuyo objeto </a:t>
            </a:r>
            <a:r>
              <a:rPr lang="es-ES" sz="2200" dirty="0" smtClean="0">
                <a:effectLst>
                  <a:glow rad="101600">
                    <a:srgbClr val="92D050">
                      <a:alpha val="60000"/>
                    </a:srgbClr>
                  </a:glow>
                </a:effectLst>
                <a:latin typeface="Century Gothic" pitchFamily="34" charset="0"/>
              </a:rPr>
              <a:t>es reunir varias cantidades homogéneas</a:t>
            </a:r>
            <a:r>
              <a:rPr lang="es-ES" sz="2200" dirty="0" smtClean="0">
                <a:latin typeface="Century Gothic" pitchFamily="34" charset="0"/>
              </a:rPr>
              <a:t> (de una misma especie)en una suma total.</a:t>
            </a:r>
          </a:p>
          <a:p>
            <a:endParaRPr lang="es-ES" sz="2200" dirty="0" smtClean="0">
              <a:latin typeface="Century Gothic" pitchFamily="34" charset="0"/>
            </a:endParaRPr>
          </a:p>
          <a:p>
            <a:endParaRPr lang="es-ES" sz="2200" dirty="0" smtClean="0">
              <a:latin typeface="Century Gothic" pitchFamily="34" charset="0"/>
            </a:endParaRPr>
          </a:p>
          <a:p>
            <a:endParaRPr lang="es-ES" sz="2200" dirty="0" smtClean="0">
              <a:latin typeface="Century Gothic" pitchFamily="34" charset="0"/>
            </a:endParaRPr>
          </a:p>
          <a:p>
            <a:endParaRPr lang="es-ES" sz="2200" dirty="0" smtClean="0">
              <a:latin typeface="Century Gothic" pitchFamily="34" charset="0"/>
            </a:endParaRPr>
          </a:p>
          <a:p>
            <a:endParaRPr lang="es-ES" sz="2200" dirty="0" smtClean="0">
              <a:latin typeface="Century Gothic" pitchFamily="34" charset="0"/>
            </a:endParaRPr>
          </a:p>
          <a:p>
            <a:endParaRPr lang="es-ES" sz="2200" dirty="0" smtClean="0">
              <a:latin typeface="Century Gothic" pitchFamily="34" charset="0"/>
            </a:endParaRPr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S" sz="5400" dirty="0" smtClean="0">
                <a:ln/>
                <a:solidFill>
                  <a:schemeClr val="accent3"/>
                </a:solidFill>
                <a:effectLst/>
                <a:latin typeface="Showcard Gothic" pitchFamily="82" charset="0"/>
              </a:rPr>
              <a:t>ADICIÓN </a:t>
            </a:r>
            <a:endParaRPr lang="es-ES" sz="5400" dirty="0">
              <a:ln/>
              <a:solidFill>
                <a:schemeClr val="accent3"/>
              </a:solidFill>
              <a:effectLst/>
              <a:latin typeface="Showcard Gothic" pitchFamily="82" charset="0"/>
            </a:endParaRPr>
          </a:p>
        </p:txBody>
      </p:sp>
      <p:sp>
        <p:nvSpPr>
          <p:cNvPr id="8" name="7 Marco"/>
          <p:cNvSpPr/>
          <p:nvPr/>
        </p:nvSpPr>
        <p:spPr>
          <a:xfrm>
            <a:off x="1571604" y="2428868"/>
            <a:ext cx="5357850" cy="107157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928794" y="2714620"/>
            <a:ext cx="4714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Kristen ITC" pitchFamily="66" charset="0"/>
              </a:rPr>
              <a:t> S=S</a:t>
            </a:r>
            <a:r>
              <a:rPr lang="es-ES" sz="3200" baseline="-25000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Kristen ITC" pitchFamily="66" charset="0"/>
              </a:rPr>
              <a:t>1</a:t>
            </a:r>
            <a:r>
              <a:rPr lang="es-ES" sz="3200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Kristen ITC" pitchFamily="66" charset="0"/>
              </a:rPr>
              <a:t> +S</a:t>
            </a:r>
            <a:r>
              <a:rPr lang="es-ES" sz="3200" baseline="-25000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Kristen ITC" pitchFamily="66" charset="0"/>
              </a:rPr>
              <a:t>2</a:t>
            </a:r>
            <a:r>
              <a:rPr lang="es-ES" sz="3200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Kristen ITC" pitchFamily="66" charset="0"/>
              </a:rPr>
              <a:t> +s</a:t>
            </a:r>
            <a:r>
              <a:rPr lang="es-ES" sz="3200" baseline="-25000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Kristen ITC" pitchFamily="66" charset="0"/>
              </a:rPr>
              <a:t>3</a:t>
            </a:r>
            <a:r>
              <a:rPr lang="es-ES" sz="3200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Kristen ITC" pitchFamily="66" charset="0"/>
              </a:rPr>
              <a:t> +S</a:t>
            </a:r>
            <a:r>
              <a:rPr lang="es-ES" sz="3200" baseline="-25000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Kristen ITC" pitchFamily="66" charset="0"/>
              </a:rPr>
              <a:t>4</a:t>
            </a:r>
            <a:r>
              <a:rPr lang="es-ES" sz="3200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Kristen ITC" pitchFamily="66" charset="0"/>
              </a:rPr>
              <a:t> … S</a:t>
            </a:r>
            <a:r>
              <a:rPr lang="es-ES" sz="3200" baseline="-25000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Kristen ITC" pitchFamily="66" charset="0"/>
              </a:rPr>
              <a:t>n</a:t>
            </a:r>
            <a:endParaRPr lang="es-ES" sz="3200" dirty="0">
              <a:solidFill>
                <a:schemeClr val="bg1">
                  <a:lumMod val="95000"/>
                  <a:lumOff val="5000"/>
                </a:schemeClr>
              </a:solidFill>
              <a:effectLst>
                <a:glow rad="101600">
                  <a:srgbClr val="FFFF00">
                    <a:alpha val="60000"/>
                  </a:srgbClr>
                </a:glow>
              </a:effectLst>
              <a:latin typeface="Kristen ITC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r>
              <a:rPr lang="es-ES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Jokerman" pitchFamily="82" charset="0"/>
              </a:rPr>
              <a:t>Adición en otras bases :</a:t>
            </a:r>
            <a:endParaRPr lang="es-ES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Jokerman" pitchFamily="82" charset="0"/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half" idx="1"/>
          </p:nvPr>
        </p:nvSpPr>
        <p:spPr>
          <a:xfrm>
            <a:off x="1571604" y="2357430"/>
            <a:ext cx="4043362" cy="3090679"/>
          </a:xfrm>
        </p:spPr>
        <p:txBody>
          <a:bodyPr>
            <a:normAutofit/>
          </a:bodyPr>
          <a:lstStyle/>
          <a:p>
            <a:pPr>
              <a:buNone/>
            </a:pPr>
            <a:endParaRPr lang="es-ES" b="1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entury Gothic" pitchFamily="34" charset="0"/>
            </a:endParaRPr>
          </a:p>
          <a:p>
            <a:endParaRPr lang="es-ES" dirty="0" smtClean="0">
              <a:latin typeface="Century Gothic" pitchFamily="34" charset="0"/>
            </a:endParaRPr>
          </a:p>
          <a:p>
            <a:pPr>
              <a:buNone/>
            </a:pPr>
            <a:r>
              <a:rPr lang="es-ES" dirty="0" smtClean="0">
                <a:latin typeface="Century Gothic" pitchFamily="34" charset="0"/>
              </a:rPr>
              <a:t>	   </a:t>
            </a:r>
            <a:r>
              <a:rPr lang="es-ES" sz="2000" dirty="0" smtClean="0">
                <a:solidFill>
                  <a:srgbClr val="92D050"/>
                </a:solidFill>
                <a:latin typeface="Century Gothic" pitchFamily="34" charset="0"/>
              </a:rPr>
              <a:t> </a:t>
            </a:r>
          </a:p>
          <a:p>
            <a:pPr>
              <a:buNone/>
            </a:pPr>
            <a:r>
              <a:rPr lang="es-ES" dirty="0" smtClean="0">
                <a:latin typeface="Century Gothic" pitchFamily="34" charset="0"/>
              </a:rPr>
              <a:t> 		12</a:t>
            </a:r>
            <a:r>
              <a:rPr lang="es-ES" baseline="-25000" dirty="0" smtClean="0">
                <a:latin typeface="Century Gothic" pitchFamily="34" charset="0"/>
              </a:rPr>
              <a:t>(4) </a:t>
            </a:r>
            <a:r>
              <a:rPr lang="es-ES" dirty="0" smtClean="0">
                <a:latin typeface="Century Gothic" pitchFamily="34" charset="0"/>
              </a:rPr>
              <a:t>+ </a:t>
            </a:r>
          </a:p>
          <a:p>
            <a:pPr>
              <a:buNone/>
            </a:pPr>
            <a:r>
              <a:rPr lang="es-ES" dirty="0" smtClean="0">
                <a:latin typeface="Century Gothic" pitchFamily="34" charset="0"/>
              </a:rPr>
              <a:t> 		23</a:t>
            </a:r>
            <a:r>
              <a:rPr lang="es-ES" baseline="-25000" dirty="0" smtClean="0">
                <a:latin typeface="Century Gothic" pitchFamily="34" charset="0"/>
              </a:rPr>
              <a:t>(4)</a:t>
            </a:r>
          </a:p>
          <a:p>
            <a:pPr>
              <a:buNone/>
            </a:pPr>
            <a:r>
              <a:rPr lang="es-ES" baseline="-25000" dirty="0" smtClean="0">
                <a:latin typeface="Century Gothic" pitchFamily="34" charset="0"/>
              </a:rPr>
              <a:t>  </a:t>
            </a:r>
            <a:r>
              <a:rPr lang="es-ES" dirty="0" smtClean="0">
                <a:latin typeface="Century Gothic" pitchFamily="34" charset="0"/>
              </a:rPr>
              <a:t>   </a:t>
            </a:r>
            <a:endParaRPr lang="es-ES" baseline="-25000" dirty="0">
              <a:latin typeface="Century Gothic" pitchFamily="34" charset="0"/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1971628" y="4733729"/>
            <a:ext cx="1357322" cy="1588"/>
          </a:xfrm>
          <a:prstGeom prst="line">
            <a:avLst/>
          </a:prstGeom>
          <a:ln w="38100"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2543132" y="3447845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1</a:t>
            </a:r>
            <a:r>
              <a:rPr lang="es-ES" sz="2000" dirty="0" smtClean="0">
                <a:latin typeface="Century Gothic" pitchFamily="34" charset="0"/>
              </a:rPr>
              <a:t> </a:t>
            </a:r>
            <a:endParaRPr lang="es-ES" sz="2000" dirty="0">
              <a:latin typeface="Century Gothic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757446" y="4805167"/>
            <a:ext cx="383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1</a:t>
            </a:r>
            <a:endParaRPr lang="es-ES" sz="2800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Century Gothic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043198" y="5019481"/>
            <a:ext cx="657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Century Gothic" pitchFamily="34" charset="0"/>
              </a:rPr>
              <a:t>(4)</a:t>
            </a:r>
            <a:endParaRPr lang="es-ES" sz="2800" dirty="0">
              <a:latin typeface="Century Gothic" pitchFamily="34" charset="0"/>
            </a:endParaRPr>
          </a:p>
        </p:txBody>
      </p:sp>
      <p:sp>
        <p:nvSpPr>
          <p:cNvPr id="17" name="16 Llamada con línea 1"/>
          <p:cNvSpPr/>
          <p:nvPr/>
        </p:nvSpPr>
        <p:spPr>
          <a:xfrm>
            <a:off x="4429124" y="2643182"/>
            <a:ext cx="2286016" cy="785818"/>
          </a:xfrm>
          <a:prstGeom prst="borderCallout1">
            <a:avLst>
              <a:gd name="adj1" fmla="val 32405"/>
              <a:gd name="adj2" fmla="val -5348"/>
              <a:gd name="adj3" fmla="val 148989"/>
              <a:gd name="adj4" fmla="val -62643"/>
            </a:avLst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bg1"/>
                </a:solidFill>
                <a:latin typeface="Century Gothic" pitchFamily="34" charset="0"/>
              </a:rPr>
              <a:t>Primero : 2+3=5</a:t>
            </a:r>
            <a:endParaRPr lang="es-E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4643438" y="2786058"/>
            <a:ext cx="18758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>
                <a:solidFill>
                  <a:schemeClr val="bg1"/>
                </a:solidFill>
                <a:latin typeface="Century Gothic" pitchFamily="34" charset="0"/>
              </a:rPr>
              <a:t> 5       </a:t>
            </a:r>
            <a:r>
              <a:rPr lang="es-ES" sz="2000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1</a:t>
            </a:r>
            <a:r>
              <a:rPr lang="es-ES" sz="2000" dirty="0" smtClean="0">
                <a:solidFill>
                  <a:schemeClr val="bg1"/>
                </a:solidFill>
                <a:latin typeface="Century Gothic" pitchFamily="34" charset="0"/>
              </a:rPr>
              <a:t>(4) + </a:t>
            </a:r>
            <a:r>
              <a:rPr lang="es-ES" sz="2000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1 </a:t>
            </a:r>
            <a:endParaRPr lang="es-ES" sz="2000" dirty="0"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Century Gothic" pitchFamily="34" charset="0"/>
            </a:endParaRPr>
          </a:p>
        </p:txBody>
      </p:sp>
      <p:cxnSp>
        <p:nvCxnSpPr>
          <p:cNvPr id="20" name="19 Conector recto de flecha"/>
          <p:cNvCxnSpPr/>
          <p:nvPr/>
        </p:nvCxnSpPr>
        <p:spPr>
          <a:xfrm>
            <a:off x="5000628" y="300037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22 Llamada de nube"/>
          <p:cNvSpPr/>
          <p:nvPr/>
        </p:nvSpPr>
        <p:spPr>
          <a:xfrm>
            <a:off x="5214942" y="3786190"/>
            <a:ext cx="3429024" cy="1214446"/>
          </a:xfrm>
          <a:prstGeom prst="cloudCallout">
            <a:avLst>
              <a:gd name="adj1" fmla="val -37636"/>
              <a:gd name="adj2" fmla="val -58776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bg1"/>
                </a:solidFill>
                <a:latin typeface="Century Gothic" pitchFamily="34" charset="0"/>
              </a:rPr>
              <a:t>¿5 , cuantas veces contiene la base ?</a:t>
            </a:r>
            <a:endParaRPr lang="es-E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cxnSp>
        <p:nvCxnSpPr>
          <p:cNvPr id="25" name="24 Conector recto de flecha"/>
          <p:cNvCxnSpPr/>
          <p:nvPr/>
        </p:nvCxnSpPr>
        <p:spPr>
          <a:xfrm flipV="1">
            <a:off x="6286512" y="2071678"/>
            <a:ext cx="1143008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 rot="19399257">
            <a:off x="6273267" y="2153737"/>
            <a:ext cx="94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queda</a:t>
            </a:r>
            <a:endParaRPr lang="es-E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 pitchFamily="34" charset="0"/>
            </a:endParaRPr>
          </a:p>
        </p:txBody>
      </p:sp>
      <p:cxnSp>
        <p:nvCxnSpPr>
          <p:cNvPr id="30" name="29 Conector recto de flecha"/>
          <p:cNvCxnSpPr/>
          <p:nvPr/>
        </p:nvCxnSpPr>
        <p:spPr>
          <a:xfrm flipV="1">
            <a:off x="5500694" y="2000240"/>
            <a:ext cx="1071570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31 CuadroTexto"/>
          <p:cNvSpPr txBox="1"/>
          <p:nvPr/>
        </p:nvSpPr>
        <p:spPr>
          <a:xfrm rot="19482318">
            <a:off x="5424299" y="204753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Se lleva</a:t>
            </a:r>
            <a:endParaRPr lang="es-E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 pitchFamily="34" charset="0"/>
            </a:endParaRPr>
          </a:p>
        </p:txBody>
      </p:sp>
      <p:sp>
        <p:nvSpPr>
          <p:cNvPr id="36" name="35 Pergamino horizontal"/>
          <p:cNvSpPr/>
          <p:nvPr/>
        </p:nvSpPr>
        <p:spPr>
          <a:xfrm>
            <a:off x="4429124" y="5143512"/>
            <a:ext cx="2928958" cy="1176172"/>
          </a:xfrm>
          <a:prstGeom prst="horizontalScrol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002060"/>
                </a:solidFill>
                <a:latin typeface="Century Gothic" pitchFamily="34" charset="0"/>
              </a:rPr>
              <a:t>No olvides que la base sigue siendo 4.</a:t>
            </a:r>
            <a:endParaRPr lang="es-ES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714348" y="1500174"/>
            <a:ext cx="342902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Ejemplo</a:t>
            </a:r>
            <a:r>
              <a:rPr lang="es-E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 1 :</a:t>
            </a:r>
          </a:p>
          <a:p>
            <a:r>
              <a:rPr lang="es-ES" sz="2000" dirty="0" smtClean="0">
                <a:solidFill>
                  <a:schemeClr val="bg1"/>
                </a:solidFill>
              </a:rPr>
              <a:t>      </a:t>
            </a:r>
            <a:r>
              <a:rPr lang="es-ES" sz="2000" dirty="0" smtClean="0">
                <a:solidFill>
                  <a:schemeClr val="bg1"/>
                </a:solidFill>
                <a:latin typeface="Snap ITC" pitchFamily="82" charset="0"/>
              </a:rPr>
              <a:t>12</a:t>
            </a:r>
            <a:r>
              <a:rPr lang="es-ES" sz="2000" baseline="-25000" dirty="0" smtClean="0">
                <a:solidFill>
                  <a:schemeClr val="bg1"/>
                </a:solidFill>
                <a:latin typeface="Snap ITC" pitchFamily="82" charset="0"/>
              </a:rPr>
              <a:t>(4) </a:t>
            </a:r>
            <a:r>
              <a:rPr lang="es-ES" sz="2000" dirty="0" smtClean="0">
                <a:solidFill>
                  <a:schemeClr val="bg1"/>
                </a:solidFill>
                <a:latin typeface="Snap ITC" pitchFamily="82" charset="0"/>
              </a:rPr>
              <a:t>+ 23</a:t>
            </a:r>
            <a:r>
              <a:rPr lang="es-ES" sz="2000" baseline="-25000" dirty="0" smtClean="0">
                <a:solidFill>
                  <a:schemeClr val="bg1"/>
                </a:solidFill>
                <a:latin typeface="Snap ITC" pitchFamily="82" charset="0"/>
              </a:rPr>
              <a:t>(4)</a:t>
            </a:r>
            <a:endParaRPr lang="es-ES" sz="2000" baseline="-25000" dirty="0">
              <a:solidFill>
                <a:schemeClr val="bg1"/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2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3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7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8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9" presetClass="exit" presetSubtype="0" accel="100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55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 uiExpand="1" build="allAtOnce" animBg="1"/>
      <p:bldP spid="18" grpId="0"/>
      <p:bldP spid="23" grpId="0" animBg="1"/>
      <p:bldP spid="23" grpId="1" animBg="1"/>
      <p:bldP spid="28" grpId="0"/>
      <p:bldP spid="32" grpId="0"/>
      <p:bldP spid="36" grpId="0" animBg="1"/>
      <p:bldP spid="36" grpId="1" animBg="1"/>
      <p:bldP spid="36" grpId="2" animBg="1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sz="half" idx="1"/>
          </p:nvPr>
        </p:nvSpPr>
        <p:spPr>
          <a:xfrm>
            <a:off x="1571604" y="1500174"/>
            <a:ext cx="4038600" cy="4525963"/>
          </a:xfrm>
        </p:spPr>
        <p:txBody>
          <a:bodyPr/>
          <a:lstStyle/>
          <a:p>
            <a:r>
              <a:rPr lang="es-ES" sz="3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Ejemplo 1 :</a:t>
            </a:r>
          </a:p>
          <a:p>
            <a:endParaRPr lang="es-ES" dirty="0" smtClean="0">
              <a:latin typeface="Century Gothic" pitchFamily="34" charset="0"/>
            </a:endParaRPr>
          </a:p>
          <a:p>
            <a:pPr>
              <a:buNone/>
            </a:pPr>
            <a:r>
              <a:rPr lang="es-ES" dirty="0" smtClean="0">
                <a:latin typeface="Century Gothic" pitchFamily="34" charset="0"/>
              </a:rPr>
              <a:t>	   </a:t>
            </a:r>
            <a:r>
              <a:rPr lang="es-ES" sz="2000" dirty="0" smtClean="0">
                <a:solidFill>
                  <a:srgbClr val="92D050"/>
                </a:solidFill>
                <a:latin typeface="Century Gothic" pitchFamily="34" charset="0"/>
              </a:rPr>
              <a:t> </a:t>
            </a:r>
          </a:p>
          <a:p>
            <a:pPr>
              <a:buNone/>
            </a:pPr>
            <a:r>
              <a:rPr lang="es-ES" dirty="0" smtClean="0">
                <a:latin typeface="Century Gothic" pitchFamily="34" charset="0"/>
              </a:rPr>
              <a:t> 		12</a:t>
            </a:r>
            <a:r>
              <a:rPr lang="es-ES" baseline="-25000" dirty="0" smtClean="0">
                <a:latin typeface="Century Gothic" pitchFamily="34" charset="0"/>
              </a:rPr>
              <a:t>(4) </a:t>
            </a:r>
            <a:r>
              <a:rPr lang="es-ES" dirty="0" smtClean="0">
                <a:latin typeface="Century Gothic" pitchFamily="34" charset="0"/>
              </a:rPr>
              <a:t>+ </a:t>
            </a:r>
          </a:p>
          <a:p>
            <a:pPr>
              <a:buNone/>
            </a:pPr>
            <a:r>
              <a:rPr lang="es-ES" dirty="0" smtClean="0">
                <a:latin typeface="Century Gothic" pitchFamily="34" charset="0"/>
              </a:rPr>
              <a:t> 		23</a:t>
            </a:r>
            <a:r>
              <a:rPr lang="es-ES" baseline="-25000" dirty="0" smtClean="0">
                <a:latin typeface="Century Gothic" pitchFamily="34" charset="0"/>
              </a:rPr>
              <a:t>(4)</a:t>
            </a:r>
          </a:p>
          <a:p>
            <a:pPr>
              <a:buNone/>
            </a:pPr>
            <a:r>
              <a:rPr lang="es-ES" baseline="-25000" dirty="0" smtClean="0">
                <a:latin typeface="Century Gothic" pitchFamily="34" charset="0"/>
              </a:rPr>
              <a:t>  </a:t>
            </a:r>
            <a:r>
              <a:rPr lang="es-ES" dirty="0" smtClean="0">
                <a:latin typeface="Century Gothic" pitchFamily="34" charset="0"/>
              </a:rPr>
              <a:t>   </a:t>
            </a:r>
            <a:endParaRPr lang="es-ES" baseline="-25000" dirty="0" smtClean="0">
              <a:latin typeface="Century Gothic" pitchFamily="34" charset="0"/>
            </a:endParaRPr>
          </a:p>
          <a:p>
            <a:endParaRPr lang="es-ES" dirty="0">
              <a:latin typeface="Century Gothic" pitchFamily="34" charset="0"/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Jokerman" pitchFamily="82" charset="0"/>
              </a:rPr>
              <a:t>Continuación:</a:t>
            </a:r>
            <a:endParaRPr lang="es-ES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Jokerman" pitchFamily="82" charset="0"/>
            </a:endParaRPr>
          </a:p>
        </p:txBody>
      </p:sp>
      <p:cxnSp>
        <p:nvCxnSpPr>
          <p:cNvPr id="5" name="4 Conector recto"/>
          <p:cNvCxnSpPr/>
          <p:nvPr/>
        </p:nvCxnSpPr>
        <p:spPr>
          <a:xfrm>
            <a:off x="2114504" y="3947912"/>
            <a:ext cx="1357322" cy="1588"/>
          </a:xfrm>
          <a:prstGeom prst="line">
            <a:avLst/>
          </a:prstGeom>
          <a:ln w="38100"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2543132" y="2590590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1</a:t>
            </a:r>
            <a:r>
              <a:rPr lang="es-ES" sz="2000" dirty="0" smtClean="0">
                <a:latin typeface="Century Gothic" pitchFamily="34" charset="0"/>
              </a:rPr>
              <a:t> </a:t>
            </a:r>
            <a:endParaRPr lang="es-ES" sz="2000" dirty="0">
              <a:latin typeface="Century Gothic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857488" y="4000504"/>
            <a:ext cx="383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1</a:t>
            </a:r>
            <a:endParaRPr lang="es-ES" sz="2800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Century Gothic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114636" y="4233664"/>
            <a:ext cx="646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Century Gothic" pitchFamily="34" charset="0"/>
              </a:rPr>
              <a:t>(4)</a:t>
            </a:r>
            <a:endParaRPr lang="es-ES" sz="2800" dirty="0">
              <a:latin typeface="Century Gothic" pitchFamily="34" charset="0"/>
            </a:endParaRPr>
          </a:p>
        </p:txBody>
      </p:sp>
      <p:sp>
        <p:nvSpPr>
          <p:cNvPr id="10" name="9 Llamada con línea 1"/>
          <p:cNvSpPr/>
          <p:nvPr/>
        </p:nvSpPr>
        <p:spPr>
          <a:xfrm>
            <a:off x="4214810" y="1714488"/>
            <a:ext cx="2714644" cy="571504"/>
          </a:xfrm>
          <a:prstGeom prst="borderCallout1">
            <a:avLst>
              <a:gd name="adj1" fmla="val 61295"/>
              <a:gd name="adj2" fmla="val -4735"/>
              <a:gd name="adj3" fmla="val 170666"/>
              <a:gd name="adj4" fmla="val -52088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Century Gothic" pitchFamily="34" charset="0"/>
              </a:rPr>
              <a:t>Después : 1+1+ 2=4 </a:t>
            </a:r>
            <a:endParaRPr lang="es-ES" dirty="0">
              <a:latin typeface="Century Gothic" pitchFamily="34" charset="0"/>
            </a:endParaRPr>
          </a:p>
        </p:txBody>
      </p:sp>
      <p:sp>
        <p:nvSpPr>
          <p:cNvPr id="12" name="11 Llamada de nube"/>
          <p:cNvSpPr/>
          <p:nvPr/>
        </p:nvSpPr>
        <p:spPr>
          <a:xfrm>
            <a:off x="5286380" y="2928934"/>
            <a:ext cx="3357586" cy="1143008"/>
          </a:xfrm>
          <a:prstGeom prst="cloudCallout">
            <a:avLst>
              <a:gd name="adj1" fmla="val -37636"/>
              <a:gd name="adj2" fmla="val -77526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Century Gothic" pitchFamily="34" charset="0"/>
              </a:rPr>
              <a:t>¿4, cuantas veces contiene la base ?</a:t>
            </a:r>
            <a:endParaRPr lang="es-ES" dirty="0">
              <a:latin typeface="Century Gothic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643438" y="1785926"/>
            <a:ext cx="189667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100" dirty="0" smtClean="0">
                <a:latin typeface="Century Gothic" pitchFamily="34" charset="0"/>
              </a:rPr>
              <a:t>4        </a:t>
            </a:r>
            <a:r>
              <a:rPr lang="es-ES" sz="21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1</a:t>
            </a:r>
            <a:r>
              <a:rPr lang="es-ES" sz="2100" dirty="0" smtClean="0">
                <a:latin typeface="Century Gothic" pitchFamily="34" charset="0"/>
              </a:rPr>
              <a:t>(4) +</a:t>
            </a:r>
            <a:r>
              <a:rPr lang="es-ES" sz="2100" dirty="0" smtClean="0">
                <a:effectLst>
                  <a:glow rad="228600">
                    <a:srgbClr val="FFFF00">
                      <a:alpha val="40000"/>
                    </a:srgbClr>
                  </a:glow>
                </a:effectLst>
                <a:latin typeface="Century Gothic" pitchFamily="34" charset="0"/>
              </a:rPr>
              <a:t> </a:t>
            </a:r>
            <a:r>
              <a:rPr lang="es-ES" sz="21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0</a:t>
            </a:r>
            <a:endParaRPr lang="es-ES" sz="2100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Century Gothic" pitchFamily="34" charset="0"/>
            </a:endParaRPr>
          </a:p>
        </p:txBody>
      </p:sp>
      <p:cxnSp>
        <p:nvCxnSpPr>
          <p:cNvPr id="15" name="14 Conector recto de flecha"/>
          <p:cNvCxnSpPr/>
          <p:nvPr/>
        </p:nvCxnSpPr>
        <p:spPr>
          <a:xfrm>
            <a:off x="5000628" y="200024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2143108" y="4000504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1 </a:t>
            </a:r>
            <a:endParaRPr lang="es-ES" sz="2400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Century Gothic" pitchFamily="34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2500298" y="4000504"/>
            <a:ext cx="4764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0 </a:t>
            </a:r>
            <a:endParaRPr lang="es-ES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Century Gothic" pitchFamily="34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2214546" y="2571744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1 </a:t>
            </a:r>
            <a:endParaRPr lang="es-ES" sz="1600" dirty="0">
              <a:latin typeface="Century Gothic" pitchFamily="34" charset="0"/>
            </a:endParaRPr>
          </a:p>
        </p:txBody>
      </p:sp>
      <p:cxnSp>
        <p:nvCxnSpPr>
          <p:cNvPr id="26" name="25 Conector recto de flecha"/>
          <p:cNvCxnSpPr/>
          <p:nvPr/>
        </p:nvCxnSpPr>
        <p:spPr>
          <a:xfrm rot="5400000">
            <a:off x="2072464" y="335676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28 Pergamino horizontal"/>
          <p:cNvSpPr/>
          <p:nvPr/>
        </p:nvSpPr>
        <p:spPr>
          <a:xfrm>
            <a:off x="4429124" y="5143512"/>
            <a:ext cx="2928958" cy="1176172"/>
          </a:xfrm>
          <a:prstGeom prst="horizontalScroll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Century Gothic" pitchFamily="34" charset="0"/>
              </a:rPr>
              <a:t>No olvides que la base sigue siendo 4.</a:t>
            </a:r>
            <a:endParaRPr lang="es-ES" dirty="0">
              <a:latin typeface="Century Gothic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 rot="19393927">
            <a:off x="6344528" y="1225416"/>
            <a:ext cx="94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queda</a:t>
            </a:r>
            <a:endParaRPr lang="es-E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 pitchFamily="34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 rot="19101457">
            <a:off x="5405073" y="1079024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Se lleva</a:t>
            </a:r>
            <a:endParaRPr lang="es-E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 pitchFamily="34" charset="0"/>
            </a:endParaRPr>
          </a:p>
        </p:txBody>
      </p:sp>
      <p:cxnSp>
        <p:nvCxnSpPr>
          <p:cNvPr id="33" name="32 Conector recto de flecha"/>
          <p:cNvCxnSpPr/>
          <p:nvPr/>
        </p:nvCxnSpPr>
        <p:spPr>
          <a:xfrm flipV="1">
            <a:off x="5572132" y="1000108"/>
            <a:ext cx="928694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/>
          <p:nvPr/>
        </p:nvCxnSpPr>
        <p:spPr>
          <a:xfrm flipV="1">
            <a:off x="6429388" y="1142984"/>
            <a:ext cx="928694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41 Llamada de flecha hacia arriba"/>
          <p:cNvSpPr/>
          <p:nvPr/>
        </p:nvSpPr>
        <p:spPr>
          <a:xfrm>
            <a:off x="1785918" y="4643446"/>
            <a:ext cx="1914532" cy="1628780"/>
          </a:xfrm>
          <a:prstGeom prst="upArrowCallou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Century Gothic" pitchFamily="34" charset="0"/>
              </a:rPr>
              <a:t>La suma es :</a:t>
            </a:r>
          </a:p>
          <a:p>
            <a:pPr algn="ctr"/>
            <a:r>
              <a:rPr lang="es-ES" dirty="0" smtClean="0">
                <a:latin typeface="Century Gothic" pitchFamily="34" charset="0"/>
              </a:rPr>
              <a:t>101</a:t>
            </a:r>
            <a:r>
              <a:rPr lang="es-ES" baseline="-25000" dirty="0" smtClean="0">
                <a:latin typeface="Century Gothic" pitchFamily="34" charset="0"/>
              </a:rPr>
              <a:t>(4)</a:t>
            </a:r>
            <a:endParaRPr lang="es-ES" baseline="-25000" dirty="0">
              <a:latin typeface="Century Gothic" pitchFamily="34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4643438" y="47148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>
              <a:latin typeface="Century Gothic" pitchFamily="34" charset="0"/>
            </a:endParaRPr>
          </a:p>
        </p:txBody>
      </p:sp>
      <p:sp>
        <p:nvSpPr>
          <p:cNvPr id="27" name="26 Pentágono"/>
          <p:cNvSpPr/>
          <p:nvPr/>
        </p:nvSpPr>
        <p:spPr>
          <a:xfrm flipH="1">
            <a:off x="4572000" y="5000636"/>
            <a:ext cx="2857520" cy="1199012"/>
          </a:xfrm>
          <a:prstGeom prst="homePlat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Century Gothic" pitchFamily="34" charset="0"/>
              </a:rPr>
              <a:t>Se lee: uno cero uno en base 4 </a:t>
            </a:r>
            <a:endParaRPr lang="es-ES" dirty="0">
              <a:latin typeface="Century Gothic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3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4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6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7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9" presetClass="exit" presetSubtype="0" accel="100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7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900" decel="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/>
      <p:bldP spid="10" grpId="0" build="allAtOnce" animBg="1"/>
      <p:bldP spid="12" grpId="0" animBg="1"/>
      <p:bldP spid="13" grpId="0"/>
      <p:bldP spid="22" grpId="0"/>
      <p:bldP spid="23" grpId="0"/>
      <p:bldP spid="24" grpId="0"/>
      <p:bldP spid="29" grpId="0" animBg="1"/>
      <p:bldP spid="29" grpId="1" animBg="1"/>
      <p:bldP spid="29" grpId="2" animBg="1"/>
      <p:bldP spid="30" grpId="0"/>
      <p:bldP spid="31" grpId="0"/>
      <p:bldP spid="42" grpId="0" animBg="1"/>
      <p:bldP spid="42" grpId="1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sz="half" idx="1"/>
          </p:nvPr>
        </p:nvSpPr>
        <p:spPr>
          <a:xfrm>
            <a:off x="357158" y="1714488"/>
            <a:ext cx="2900354" cy="2643205"/>
          </a:xfrm>
        </p:spPr>
        <p:txBody>
          <a:bodyPr/>
          <a:lstStyle/>
          <a:p>
            <a:pPr>
              <a:buNone/>
            </a:pPr>
            <a:r>
              <a:rPr lang="es-ES" dirty="0" smtClean="0">
                <a:latin typeface="Century Gothic" pitchFamily="34" charset="0"/>
              </a:rPr>
              <a:t> 		47</a:t>
            </a:r>
            <a:r>
              <a:rPr lang="es-ES" baseline="-25000" dirty="0" smtClean="0">
                <a:latin typeface="Century Gothic" pitchFamily="34" charset="0"/>
              </a:rPr>
              <a:t>(9)</a:t>
            </a:r>
            <a:r>
              <a:rPr lang="es-ES" dirty="0" smtClean="0">
                <a:latin typeface="Century Gothic" pitchFamily="34" charset="0"/>
              </a:rPr>
              <a:t> </a:t>
            </a:r>
            <a:r>
              <a:rPr lang="es-ES" sz="3200" dirty="0" smtClean="0">
                <a:latin typeface="Century Gothic" pitchFamily="34" charset="0"/>
              </a:rPr>
              <a:t>+</a:t>
            </a:r>
            <a:endParaRPr lang="es-ES" dirty="0" smtClean="0">
              <a:latin typeface="Century Gothic" pitchFamily="34" charset="0"/>
            </a:endParaRPr>
          </a:p>
          <a:p>
            <a:pPr>
              <a:buNone/>
            </a:pPr>
            <a:r>
              <a:rPr lang="es-ES" dirty="0" smtClean="0">
                <a:latin typeface="Century Gothic" pitchFamily="34" charset="0"/>
              </a:rPr>
              <a:t> 		80</a:t>
            </a:r>
            <a:r>
              <a:rPr lang="es-ES" baseline="-25000" dirty="0" smtClean="0">
                <a:latin typeface="Century Gothic" pitchFamily="34" charset="0"/>
              </a:rPr>
              <a:t>(9)</a:t>
            </a:r>
          </a:p>
          <a:p>
            <a:pPr>
              <a:buNone/>
            </a:pPr>
            <a:r>
              <a:rPr lang="es-ES" dirty="0" smtClean="0">
                <a:latin typeface="Century Gothic" pitchFamily="34" charset="0"/>
              </a:rPr>
              <a:t> 		10</a:t>
            </a:r>
            <a:r>
              <a:rPr lang="es-ES" baseline="-25000" dirty="0" smtClean="0">
                <a:latin typeface="Century Gothic" pitchFamily="34" charset="0"/>
              </a:rPr>
              <a:t>(9)</a:t>
            </a:r>
          </a:p>
          <a:p>
            <a:pPr>
              <a:buNone/>
            </a:pPr>
            <a:r>
              <a:rPr lang="es-ES" dirty="0" smtClean="0">
                <a:latin typeface="Century Gothic" pitchFamily="34" charset="0"/>
              </a:rPr>
              <a:t> 		51</a:t>
            </a:r>
            <a:r>
              <a:rPr lang="es-ES" baseline="-25000" dirty="0" smtClean="0">
                <a:latin typeface="Century Gothic" pitchFamily="34" charset="0"/>
              </a:rPr>
              <a:t>(9)</a:t>
            </a:r>
          </a:p>
          <a:p>
            <a:pPr>
              <a:buNone/>
            </a:pPr>
            <a:r>
              <a:rPr lang="es-ES" sz="2600" dirty="0" smtClean="0">
                <a:latin typeface="Century Gothic" pitchFamily="34" charset="0"/>
              </a:rPr>
              <a:t>	  </a:t>
            </a:r>
            <a:endParaRPr lang="es-ES" sz="2600" baseline="-25000" dirty="0" smtClean="0">
              <a:latin typeface="Century Gothic" pitchFamily="34" charset="0"/>
            </a:endParaRPr>
          </a:p>
          <a:p>
            <a:pPr>
              <a:buNone/>
            </a:pPr>
            <a:endParaRPr lang="es-ES" dirty="0" smtClean="0">
              <a:latin typeface="Century Gothic" pitchFamily="34" charset="0"/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214282" y="357166"/>
            <a:ext cx="3971924" cy="1143000"/>
          </a:xfrm>
        </p:spPr>
        <p:txBody>
          <a:bodyPr>
            <a:normAutofit/>
          </a:bodyPr>
          <a:lstStyle/>
          <a:p>
            <a:r>
              <a:rPr lang="es-ES" sz="3600" b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Ejemplo 2 </a:t>
            </a:r>
            <a:r>
              <a:rPr lang="es-ES" sz="3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:</a:t>
            </a:r>
            <a:r>
              <a:rPr lang="es-ES" sz="3200" b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/>
            </a:r>
            <a:br>
              <a:rPr lang="es-ES" sz="3200" b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</a:br>
            <a:r>
              <a:rPr lang="es-ES" sz="3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			</a:t>
            </a:r>
            <a:endParaRPr lang="es-ES" sz="32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 pitchFamily="34" charset="0"/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928662" y="3714751"/>
            <a:ext cx="1357322" cy="1588"/>
          </a:xfrm>
          <a:prstGeom prst="line">
            <a:avLst/>
          </a:prstGeom>
          <a:ln w="38100"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Llamada de flecha a la izquierda"/>
          <p:cNvSpPr/>
          <p:nvPr/>
        </p:nvSpPr>
        <p:spPr>
          <a:xfrm>
            <a:off x="2643174" y="1785926"/>
            <a:ext cx="2428892" cy="500066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3666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bg1"/>
                </a:solidFill>
                <a:latin typeface="Century Gothic" pitchFamily="34" charset="0"/>
              </a:rPr>
              <a:t>7+1 =</a:t>
            </a:r>
            <a:r>
              <a:rPr lang="es-ES" sz="24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8</a:t>
            </a:r>
            <a:endParaRPr lang="es-ES" sz="2400" dirty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Century Gothic" pitchFamily="34" charset="0"/>
            </a:endParaRPr>
          </a:p>
        </p:txBody>
      </p:sp>
      <p:sp>
        <p:nvSpPr>
          <p:cNvPr id="12" name="11 Llamada de flecha a la izquierda"/>
          <p:cNvSpPr/>
          <p:nvPr/>
        </p:nvSpPr>
        <p:spPr>
          <a:xfrm>
            <a:off x="2571736" y="2643182"/>
            <a:ext cx="4143404" cy="500066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9641"/>
            </a:avLst>
          </a:prstGeom>
          <a:solidFill>
            <a:srgbClr val="7030A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bg1"/>
                </a:solidFill>
                <a:latin typeface="Century Gothic" pitchFamily="34" charset="0"/>
              </a:rPr>
              <a:t>4 +8+1+5=18 = </a:t>
            </a:r>
            <a:r>
              <a:rPr lang="es-ES" sz="24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2</a:t>
            </a:r>
            <a:r>
              <a:rPr lang="es-ES" sz="2400" dirty="0" smtClean="0">
                <a:solidFill>
                  <a:schemeClr val="bg1"/>
                </a:solidFill>
                <a:latin typeface="Century Gothic" pitchFamily="34" charset="0"/>
              </a:rPr>
              <a:t>(9)+</a:t>
            </a:r>
            <a:r>
              <a:rPr lang="es-ES" sz="24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0</a:t>
            </a:r>
            <a:endParaRPr lang="es-ES" sz="24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Century Gothic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500166" y="3714751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8</a:t>
            </a:r>
            <a:endParaRPr lang="es-ES" dirty="0" smtClean="0"/>
          </a:p>
        </p:txBody>
      </p:sp>
      <p:sp>
        <p:nvSpPr>
          <p:cNvPr id="14" name="13 CuadroTexto"/>
          <p:cNvSpPr txBox="1"/>
          <p:nvPr/>
        </p:nvSpPr>
        <p:spPr>
          <a:xfrm>
            <a:off x="928662" y="3714751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2</a:t>
            </a:r>
            <a:endParaRPr lang="es-ES" sz="20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1214414" y="3714751"/>
            <a:ext cx="383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0</a:t>
            </a:r>
            <a:endParaRPr lang="es-ES" sz="2800" dirty="0"/>
          </a:p>
        </p:txBody>
      </p:sp>
      <p:sp>
        <p:nvSpPr>
          <p:cNvPr id="16" name="15 Rectángulo"/>
          <p:cNvSpPr/>
          <p:nvPr/>
        </p:nvSpPr>
        <p:spPr>
          <a:xfrm>
            <a:off x="1142976" y="5429264"/>
            <a:ext cx="662392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s-ES" sz="36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Showcard Gothic" pitchFamily="82" charset="0"/>
              </a:rPr>
              <a:t>¿En que base se encuentra?</a:t>
            </a:r>
            <a:endParaRPr lang="es-ES" sz="3600" b="1" dirty="0">
              <a:ln/>
              <a:solidFill>
                <a:schemeClr val="accent5">
                  <a:tint val="50000"/>
                  <a:satMod val="180000"/>
                </a:schemeClr>
              </a:solidFill>
              <a:latin typeface="Showcard Gothic" pitchFamily="82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2857488" y="5929330"/>
            <a:ext cx="248497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40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Showcard Gothic" pitchFamily="82" charset="0"/>
              </a:rPr>
              <a:t>En base 9</a:t>
            </a:r>
            <a:endParaRPr lang="es-ES" sz="40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Showcard Gothic" pitchFamily="8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1714480" y="3929066"/>
            <a:ext cx="6715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aseline="-25000" dirty="0" smtClean="0"/>
              <a:t> (9)</a:t>
            </a:r>
            <a:endParaRPr lang="es-ES" sz="2400" baseline="-25000" dirty="0"/>
          </a:p>
        </p:txBody>
      </p:sp>
      <p:sp>
        <p:nvSpPr>
          <p:cNvPr id="26" name="25 Rectángulo"/>
          <p:cNvSpPr/>
          <p:nvPr/>
        </p:nvSpPr>
        <p:spPr>
          <a:xfrm>
            <a:off x="5429256" y="428604"/>
            <a:ext cx="26116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ES" sz="3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Ejemplo 3 </a:t>
            </a:r>
            <a:r>
              <a:rPr lang="es-E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:</a:t>
            </a:r>
            <a:endParaRPr lang="es-E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5929322" y="1714489"/>
            <a:ext cx="2857520" cy="1405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effectLst>
                  <a:glow rad="101600">
                    <a:srgbClr val="FFC000">
                      <a:alpha val="60000"/>
                    </a:srgbClr>
                  </a:glow>
                </a:effectLst>
              </a:rPr>
              <a:t>N</a:t>
            </a:r>
            <a:r>
              <a:rPr lang="es-ES" sz="3200" dirty="0" smtClean="0"/>
              <a:t>325</a:t>
            </a:r>
            <a:r>
              <a:rPr lang="es-ES" sz="3200" baseline="-25000" dirty="0" smtClean="0"/>
              <a:t>(8)</a:t>
            </a:r>
            <a:r>
              <a:rPr lang="es-ES" sz="3200" dirty="0" smtClean="0"/>
              <a:t> +</a:t>
            </a:r>
          </a:p>
          <a:p>
            <a:r>
              <a:rPr lang="es-ES" sz="3200" dirty="0" smtClean="0"/>
              <a:t>432</a:t>
            </a:r>
            <a:r>
              <a:rPr lang="es-ES" sz="3200" dirty="0" smtClean="0">
                <a:effectLst>
                  <a:glow rad="101600">
                    <a:srgbClr val="FFC000">
                      <a:alpha val="60000"/>
                    </a:srgbClr>
                  </a:glow>
                </a:effectLst>
              </a:rPr>
              <a:t>N</a:t>
            </a:r>
            <a:r>
              <a:rPr lang="es-ES" sz="3200" baseline="-25000" dirty="0" smtClean="0"/>
              <a:t>(8)</a:t>
            </a:r>
            <a:endParaRPr lang="es-ES" sz="3200" dirty="0" smtClean="0"/>
          </a:p>
          <a:p>
            <a:endParaRPr lang="es-ES" sz="3200" baseline="-25000" dirty="0" smtClean="0"/>
          </a:p>
        </p:txBody>
      </p:sp>
      <p:cxnSp>
        <p:nvCxnSpPr>
          <p:cNvPr id="28" name="27 Conector recto"/>
          <p:cNvCxnSpPr/>
          <p:nvPr/>
        </p:nvCxnSpPr>
        <p:spPr>
          <a:xfrm>
            <a:off x="5857884" y="2714620"/>
            <a:ext cx="164307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CuadroTexto"/>
          <p:cNvSpPr txBox="1"/>
          <p:nvPr/>
        </p:nvSpPr>
        <p:spPr>
          <a:xfrm>
            <a:off x="5572132" y="3571876"/>
            <a:ext cx="2238113" cy="771346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dirty="0" smtClean="0"/>
              <a:t>Se sabe que  :</a:t>
            </a:r>
          </a:p>
          <a:p>
            <a:r>
              <a:rPr lang="es-ES" dirty="0" smtClean="0"/>
              <a:t>5 </a:t>
            </a:r>
            <a:r>
              <a:rPr lang="es-ES" baseline="-25000" dirty="0" smtClean="0"/>
              <a:t>(8)</a:t>
            </a:r>
            <a:r>
              <a:rPr lang="es-ES" dirty="0" smtClean="0"/>
              <a:t> + n </a:t>
            </a:r>
            <a:r>
              <a:rPr lang="es-ES" baseline="-25000" dirty="0" smtClean="0"/>
              <a:t>(8)</a:t>
            </a:r>
            <a:r>
              <a:rPr lang="es-ES" dirty="0" smtClean="0"/>
              <a:t> = 10 </a:t>
            </a:r>
            <a:r>
              <a:rPr lang="es-ES" baseline="-25000" dirty="0" smtClean="0"/>
              <a:t>(8)</a:t>
            </a:r>
            <a:endParaRPr lang="es-ES" baseline="-250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4643438" y="4500570"/>
            <a:ext cx="3991004" cy="771346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Se lleva a base decimal , se tiene :</a:t>
            </a:r>
          </a:p>
          <a:p>
            <a:r>
              <a:rPr lang="es-ES" dirty="0" smtClean="0"/>
              <a:t>   5 +n =8	 N =3</a:t>
            </a:r>
          </a:p>
        </p:txBody>
      </p:sp>
      <p:cxnSp>
        <p:nvCxnSpPr>
          <p:cNvPr id="34" name="33 Conector recto de flecha"/>
          <p:cNvCxnSpPr/>
          <p:nvPr/>
        </p:nvCxnSpPr>
        <p:spPr>
          <a:xfrm>
            <a:off x="6143636" y="4929198"/>
            <a:ext cx="285753" cy="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36 CuadroTexto"/>
          <p:cNvSpPr txBox="1"/>
          <p:nvPr/>
        </p:nvSpPr>
        <p:spPr>
          <a:xfrm>
            <a:off x="5929322" y="2786058"/>
            <a:ext cx="2571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7650</a:t>
            </a:r>
            <a:r>
              <a:rPr lang="es-ES" sz="3200" baseline="-25000" dirty="0" smtClean="0"/>
              <a:t>(8)</a:t>
            </a:r>
            <a:endParaRPr lang="es-ES" sz="2800" baseline="-25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0.00324 C -0.00122 -0.01204 -0.00139 -0.0206 -0.00226 -0.02917 C -0.00451 -0.05232 -0.02969 -0.05579 -0.04271 -0.06667 C -0.06024 -0.0662 -0.07795 -0.0662 -0.09549 -0.06482 C -0.10087 -0.06435 -0.10955 -0.05509 -0.10955 -0.05486 C -0.11007 -0.05301 -0.11042 -0.05093 -0.11111 -0.04907 C -0.11198 -0.04699 -0.11424 -0.04537 -0.11424 -0.04306 C -0.11458 0.05694 -0.11424 0.15694 -0.11267 0.25694 C -0.1125 0.26713 -0.10642 0.26991 -0.10017 0.27268 C -0.08924 0.27199 -0.0783 0.27292 -0.06753 0.2706 C -0.06597 0.27014 -0.06667 0.26643 -0.06597 0.26481 C -0.06319 0.25787 -0.06233 0.25324 -0.05677 0.25069 C -0.04288 0.25417 -0.04896 0.24954 -0.04896 0.27685 " pathEditMode="relative" rAng="0" ptsTypes="ffffffffffffA">
                                      <p:cBhvr>
                                        <p:cTn id="6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" y="1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0.00486 C -0.00104 -0.05532 0.00295 -0.10671 -0.00313 -0.15648 C -0.004 -0.1632 -0.01354 -0.15857 -0.01875 -0.15857 C -0.05625 -0.15857 -0.09375 -0.15718 -0.13125 -0.15648 C -0.13073 -0.04861 -0.13073 0.05926 -0.12969 0.16736 C -0.12952 0.1831 -0.12587 0.17917 -0.1125 0.1794 C -0.0875 0.17986 -0.0625 0.1794 -0.0375 0.1794 " pathEditMode="relative" rAng="0" ptsTypes="ffffffA">
                                      <p:cBhvr>
                                        <p:cTn id="8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" y="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/>
      <p:bldP spid="14" grpId="0"/>
      <p:bldP spid="15" grpId="0"/>
      <p:bldP spid="16" grpId="0" build="allAtOnce"/>
      <p:bldP spid="17" grpId="0" build="allAtOnce"/>
      <p:bldP spid="19" grpId="0"/>
      <p:bldP spid="27" grpId="0"/>
      <p:bldP spid="30" grpId="0" animBg="1"/>
      <p:bldP spid="30" grpId="1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No olvides :	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Que la base siempre debe ser </a:t>
            </a:r>
            <a:r>
              <a:rPr lang="es-ES" dirty="0" smtClean="0">
                <a:effectLst>
                  <a:glow rad="101600">
                    <a:srgbClr val="FFFF00">
                      <a:alpha val="60000"/>
                    </a:srgbClr>
                  </a:glow>
                </a:effectLst>
              </a:rPr>
              <a:t>mayor </a:t>
            </a:r>
            <a:r>
              <a:rPr lang="es-ES" dirty="0" smtClean="0"/>
              <a:t>que los números.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329642" cy="1233291"/>
          </a:xfrm>
        </p:spPr>
        <p:txBody>
          <a:bodyPr>
            <a:normAutofit/>
          </a:bodyPr>
          <a:lstStyle/>
          <a:p>
            <a:r>
              <a:rPr lang="es-ES" sz="2400" dirty="0" smtClean="0">
                <a:latin typeface="Century Gothic" pitchFamily="34" charset="0"/>
              </a:rPr>
              <a:t>Operación inversa a la adicción que consta de </a:t>
            </a:r>
            <a:r>
              <a:rPr lang="es-ES" sz="2400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3 elementos . </a:t>
            </a:r>
            <a:endParaRPr lang="es-ES" sz="2400" dirty="0"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Century Gothic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>
          <a:xfrm>
            <a:off x="2071670" y="2428868"/>
            <a:ext cx="3643338" cy="1000132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buNone/>
            </a:pPr>
            <a:r>
              <a:rPr lang="es-ES" sz="4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atura MT Script Capitals" pitchFamily="66" charset="0"/>
              </a:rPr>
              <a:t>25 </a:t>
            </a:r>
            <a:r>
              <a:rPr lang="es-ES" sz="4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ura MT Script Capitals" pitchFamily="66" charset="0"/>
              </a:rPr>
              <a:t>- </a:t>
            </a:r>
            <a:r>
              <a:rPr lang="es-ES" sz="4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atura MT Script Capitals" pitchFamily="66" charset="0"/>
              </a:rPr>
              <a:t>10 =15</a:t>
            </a:r>
            <a:endParaRPr lang="es-ES" sz="4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atura MT Script Capitals" pitchFamily="66" charset="0"/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S" sz="5400" dirty="0" smtClean="0">
                <a:ln/>
                <a:solidFill>
                  <a:schemeClr val="accent3"/>
                </a:solidFill>
                <a:effectLst/>
                <a:latin typeface="Showcard Gothic" pitchFamily="82" charset="0"/>
              </a:rPr>
              <a:t>SUSTRACCION </a:t>
            </a:r>
            <a:endParaRPr lang="es-ES" sz="5400" dirty="0">
              <a:ln/>
              <a:solidFill>
                <a:schemeClr val="accent3"/>
              </a:solidFill>
              <a:effectLst/>
              <a:latin typeface="Showcard Gothic" pitchFamily="82" charset="0"/>
            </a:endParaRPr>
          </a:p>
        </p:txBody>
      </p:sp>
      <p:sp>
        <p:nvSpPr>
          <p:cNvPr id="15" name="14 Flecha abajo"/>
          <p:cNvSpPr/>
          <p:nvPr/>
        </p:nvSpPr>
        <p:spPr>
          <a:xfrm>
            <a:off x="2428860" y="3143248"/>
            <a:ext cx="357190" cy="428628"/>
          </a:xfrm>
          <a:prstGeom prst="downArrow">
            <a:avLst/>
          </a:prstGeom>
          <a:solidFill>
            <a:schemeClr val="tx2">
              <a:lumMod val="1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" name="15 Flecha abajo"/>
          <p:cNvSpPr/>
          <p:nvPr/>
        </p:nvSpPr>
        <p:spPr>
          <a:xfrm>
            <a:off x="3571868" y="3143248"/>
            <a:ext cx="357190" cy="642942"/>
          </a:xfrm>
          <a:prstGeom prst="downArrow">
            <a:avLst/>
          </a:prstGeom>
          <a:solidFill>
            <a:schemeClr val="tx2">
              <a:lumMod val="1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8" name="17 Flecha abajo"/>
          <p:cNvSpPr/>
          <p:nvPr/>
        </p:nvSpPr>
        <p:spPr>
          <a:xfrm>
            <a:off x="4643438" y="3143248"/>
            <a:ext cx="357190" cy="428628"/>
          </a:xfrm>
          <a:prstGeom prst="downArrow">
            <a:avLst/>
          </a:prstGeom>
          <a:solidFill>
            <a:schemeClr val="tx2">
              <a:lumMod val="1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0" name="19 Rectángulo"/>
          <p:cNvSpPr/>
          <p:nvPr/>
        </p:nvSpPr>
        <p:spPr>
          <a:xfrm>
            <a:off x="1214414" y="3643314"/>
            <a:ext cx="192882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es-ES" sz="2000" dirty="0" smtClean="0">
                <a:ln>
                  <a:solidFill>
                    <a:srgbClr val="CC6600"/>
                  </a:solidFill>
                </a:ln>
                <a:solidFill>
                  <a:srgbClr val="FFCC99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Hobo Std" pitchFamily="50" charset="0"/>
              </a:rPr>
              <a:t>MINUENDO </a:t>
            </a:r>
            <a:endParaRPr lang="es-ES" sz="4000" cap="none" spc="100" dirty="0">
              <a:ln>
                <a:solidFill>
                  <a:srgbClr val="CC6600"/>
                </a:solidFill>
              </a:ln>
              <a:solidFill>
                <a:srgbClr val="FFCC99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Hobo Std" pitchFamily="50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2857488" y="3857628"/>
            <a:ext cx="1786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n>
                  <a:solidFill>
                    <a:srgbClr val="CC6600"/>
                  </a:solidFill>
                </a:ln>
                <a:solidFill>
                  <a:srgbClr val="FFCC99"/>
                </a:solidFill>
                <a:effectLst>
                  <a:reflection blurRad="6350" stA="55000" endA="300" endPos="45500" dir="5400000" sy="-100000" algn="bl" rotWithShape="0"/>
                </a:effectLst>
                <a:latin typeface="Hobo Std" pitchFamily="50" charset="0"/>
              </a:rPr>
              <a:t>SUSTRAENDO </a:t>
            </a:r>
            <a:endParaRPr lang="es-ES" dirty="0">
              <a:ln>
                <a:solidFill>
                  <a:srgbClr val="CC6600"/>
                </a:solidFill>
              </a:ln>
              <a:solidFill>
                <a:srgbClr val="FFCC99"/>
              </a:solidFill>
              <a:effectLst>
                <a:reflection blurRad="6350" stA="55000" endA="300" endPos="45500" dir="5400000" sy="-100000" algn="bl" rotWithShape="0"/>
              </a:effectLst>
              <a:latin typeface="Hobo Std" pitchFamily="50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429124" y="3643314"/>
            <a:ext cx="1587294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isometricOffAxis2Left"/>
              <a:lightRig rig="threePt" dir="t"/>
            </a:scene3d>
          </a:bodyPr>
          <a:lstStyle/>
          <a:p>
            <a:r>
              <a:rPr lang="es-ES" dirty="0" smtClean="0">
                <a:ln>
                  <a:solidFill>
                    <a:srgbClr val="CC6600"/>
                  </a:solidFill>
                </a:ln>
                <a:solidFill>
                  <a:srgbClr val="FFCC99"/>
                </a:solidFill>
                <a:effectLst>
                  <a:reflection blurRad="6350" stA="55000" endA="300" endPos="45500" dir="5400000" sy="-100000" algn="bl" rotWithShape="0"/>
                </a:effectLst>
                <a:latin typeface="Hobo Std" pitchFamily="50" charset="0"/>
              </a:rPr>
              <a:t>DIFERENCIA </a:t>
            </a:r>
            <a:endParaRPr lang="es-ES" dirty="0">
              <a:ln>
                <a:solidFill>
                  <a:srgbClr val="CC6600"/>
                </a:solidFill>
              </a:ln>
              <a:solidFill>
                <a:srgbClr val="FFCC99"/>
              </a:solidFill>
              <a:effectLst>
                <a:reflection blurRad="6350" stA="55000" endA="300" endPos="45500" dir="5400000" sy="-100000" algn="bl" rotWithShape="0"/>
              </a:effectLst>
              <a:latin typeface="Hobo Std" pitchFamily="50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857224" y="4857760"/>
            <a:ext cx="25003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effectLst>
                  <a:glow rad="101600">
                    <a:srgbClr val="00B0F0">
                      <a:alpha val="60000"/>
                    </a:srgbClr>
                  </a:glow>
                </a:effectLst>
                <a:latin typeface="Century Gothic" pitchFamily="34" charset="0"/>
              </a:rPr>
              <a:t>M</a:t>
            </a:r>
            <a:r>
              <a:rPr lang="es-ES" sz="2000" dirty="0" smtClean="0">
                <a:latin typeface="Century Gothic" pitchFamily="34" charset="0"/>
              </a:rPr>
              <a:t>: minuendo</a:t>
            </a:r>
          </a:p>
          <a:p>
            <a:r>
              <a:rPr lang="es-ES" sz="2400" dirty="0" smtClean="0">
                <a:effectLst>
                  <a:glow rad="101600">
                    <a:srgbClr val="00B0F0">
                      <a:alpha val="60000"/>
                    </a:srgbClr>
                  </a:glow>
                </a:effectLst>
                <a:latin typeface="Century Gothic" pitchFamily="34" charset="0"/>
              </a:rPr>
              <a:t>S </a:t>
            </a:r>
            <a:r>
              <a:rPr lang="es-ES" sz="2000" dirty="0" smtClean="0">
                <a:latin typeface="Century Gothic" pitchFamily="34" charset="0"/>
              </a:rPr>
              <a:t>:  sustraendo</a:t>
            </a:r>
          </a:p>
          <a:p>
            <a:r>
              <a:rPr lang="es-ES" sz="2400" dirty="0" smtClean="0">
                <a:effectLst>
                  <a:glow rad="101600">
                    <a:srgbClr val="00B0F0">
                      <a:alpha val="60000"/>
                    </a:srgbClr>
                  </a:glow>
                </a:effectLst>
                <a:latin typeface="Century Gothic" pitchFamily="34" charset="0"/>
              </a:rPr>
              <a:t>D</a:t>
            </a:r>
            <a:r>
              <a:rPr lang="es-ES" sz="2000" dirty="0" smtClean="0">
                <a:latin typeface="Century Gothic" pitchFamily="34" charset="0"/>
              </a:rPr>
              <a:t>: diferencia</a:t>
            </a:r>
            <a:endParaRPr lang="es-ES" sz="2000" dirty="0">
              <a:latin typeface="Century Gothic" pitchFamily="34" charset="0"/>
            </a:endParaRPr>
          </a:p>
        </p:txBody>
      </p:sp>
      <p:sp>
        <p:nvSpPr>
          <p:cNvPr id="27" name="26 Bisel"/>
          <p:cNvSpPr/>
          <p:nvPr/>
        </p:nvSpPr>
        <p:spPr>
          <a:xfrm>
            <a:off x="5500694" y="5143512"/>
            <a:ext cx="2500330" cy="571504"/>
          </a:xfrm>
          <a:prstGeom prst="bevel">
            <a:avLst/>
          </a:prstGeom>
          <a:gradFill flip="none" rotWithShape="1">
            <a:gsLst>
              <a:gs pos="0">
                <a:schemeClr val="tx2">
                  <a:lumMod val="50000"/>
                  <a:shade val="30000"/>
                  <a:satMod val="115000"/>
                </a:schemeClr>
              </a:gs>
              <a:gs pos="50000">
                <a:schemeClr val="tx2">
                  <a:lumMod val="50000"/>
                  <a:shade val="67500"/>
                  <a:satMod val="115000"/>
                </a:schemeClr>
              </a:gs>
              <a:gs pos="100000">
                <a:schemeClr val="tx2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2">
                    <a:lumMod val="10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Showcard Gothic" pitchFamily="82" charset="0"/>
              </a:rPr>
              <a:t>S + D = M</a:t>
            </a:r>
            <a:endParaRPr lang="es-ES" sz="24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tx2">
                  <a:lumMod val="10000"/>
                </a:schemeClr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Showcard Gothic" pitchFamily="82" charset="0"/>
            </a:endParaRPr>
          </a:p>
        </p:txBody>
      </p:sp>
      <p:sp>
        <p:nvSpPr>
          <p:cNvPr id="30" name="3 Título"/>
          <p:cNvSpPr txBox="1">
            <a:spLocks/>
          </p:cNvSpPr>
          <p:nvPr/>
        </p:nvSpPr>
        <p:spPr>
          <a:xfrm>
            <a:off x="5429256" y="4500570"/>
            <a:ext cx="3400420" cy="500042"/>
          </a:xfrm>
          <a:prstGeom prst="rect">
            <a:avLst/>
          </a:prstGeom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100" normalizeH="0" baseline="0" noProof="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Jokerman" pitchFamily="82" charset="0"/>
                <a:ea typeface="+mj-ea"/>
                <a:cs typeface="+mj-cs"/>
              </a:rPr>
              <a:t>Propiedades :</a:t>
            </a:r>
            <a:endParaRPr kumimoji="0" lang="es-ES" sz="2800" b="1" i="0" u="none" strike="noStrike" kern="1200" cap="none" spc="100" normalizeH="0" baseline="0" noProof="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Jokerman" pitchFamily="82" charset="0"/>
              <a:ea typeface="+mj-ea"/>
              <a:cs typeface="+mj-cs"/>
            </a:endParaRPr>
          </a:p>
        </p:txBody>
      </p:sp>
      <p:sp>
        <p:nvSpPr>
          <p:cNvPr id="31" name="30 Bisel"/>
          <p:cNvSpPr/>
          <p:nvPr/>
        </p:nvSpPr>
        <p:spPr>
          <a:xfrm>
            <a:off x="5500694" y="5857892"/>
            <a:ext cx="2500330" cy="642942"/>
          </a:xfrm>
          <a:prstGeom prst="bevel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  <a:ln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ln>
                  <a:solidFill>
                    <a:srgbClr val="92D050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Showcard Gothic" pitchFamily="82" charset="0"/>
              </a:rPr>
              <a:t>M + D +S = 2M</a:t>
            </a:r>
            <a:endParaRPr lang="es-ES" sz="2400" dirty="0">
              <a:ln>
                <a:solidFill>
                  <a:srgbClr val="92D050"/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latin typeface="Showcard Gothic" pitchFamily="8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0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  <p:bldP spid="15" grpId="0" animBg="1"/>
      <p:bldP spid="16" grpId="0" animBg="1"/>
      <p:bldP spid="18" grpId="0" animBg="1"/>
      <p:bldP spid="20" grpId="0"/>
      <p:bldP spid="21" grpId="0"/>
      <p:bldP spid="22" grpId="0"/>
      <p:bldP spid="27" grpId="0" animBg="1"/>
      <p:bldP spid="30" grpId="0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857224" y="2071678"/>
            <a:ext cx="2143140" cy="1285884"/>
          </a:xfrm>
        </p:spPr>
        <p:txBody>
          <a:bodyPr/>
          <a:lstStyle/>
          <a:p>
            <a:pPr>
              <a:buNone/>
            </a:pPr>
            <a:r>
              <a:rPr lang="es-ES" dirty="0" smtClean="0">
                <a:latin typeface="Century Gothic" pitchFamily="34" charset="0"/>
              </a:rPr>
              <a:t>45</a:t>
            </a:r>
            <a:r>
              <a:rPr lang="es-ES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1</a:t>
            </a:r>
            <a:r>
              <a:rPr lang="es-ES" baseline="-25000" dirty="0" smtClean="0">
                <a:latin typeface="Century Gothic" pitchFamily="34" charset="0"/>
              </a:rPr>
              <a:t>(6)</a:t>
            </a:r>
            <a:r>
              <a:rPr lang="es-ES" dirty="0" smtClean="0">
                <a:latin typeface="Century Gothic" pitchFamily="34" charset="0"/>
              </a:rPr>
              <a:t> </a:t>
            </a:r>
            <a:r>
              <a:rPr lang="es-ES" sz="3200" dirty="0" smtClean="0">
                <a:latin typeface="Century Gothic" pitchFamily="34" charset="0"/>
              </a:rPr>
              <a:t>- </a:t>
            </a:r>
            <a:endParaRPr lang="es-ES" dirty="0" smtClean="0">
              <a:latin typeface="Century Gothic" pitchFamily="34" charset="0"/>
            </a:endParaRPr>
          </a:p>
          <a:p>
            <a:pPr>
              <a:buNone/>
            </a:pPr>
            <a:r>
              <a:rPr lang="es-ES" dirty="0" smtClean="0">
                <a:latin typeface="Century Gothic" pitchFamily="34" charset="0"/>
              </a:rPr>
              <a:t>23</a:t>
            </a:r>
            <a:r>
              <a:rPr lang="es-ES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4</a:t>
            </a:r>
            <a:r>
              <a:rPr lang="es-ES" baseline="-25000" dirty="0" smtClean="0">
                <a:latin typeface="Century Gothic" pitchFamily="34" charset="0"/>
              </a:rPr>
              <a:t>(6)</a:t>
            </a:r>
          </a:p>
        </p:txBody>
      </p:sp>
      <p:cxnSp>
        <p:nvCxnSpPr>
          <p:cNvPr id="9" name="8 Conector recto"/>
          <p:cNvCxnSpPr/>
          <p:nvPr/>
        </p:nvCxnSpPr>
        <p:spPr>
          <a:xfrm>
            <a:off x="857224" y="3143248"/>
            <a:ext cx="135732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3 Título"/>
          <p:cNvSpPr>
            <a:spLocks noGrp="1"/>
          </p:cNvSpPr>
          <p:nvPr>
            <p:ph type="title"/>
          </p:nvPr>
        </p:nvSpPr>
        <p:spPr>
          <a:xfrm>
            <a:off x="285720" y="357166"/>
            <a:ext cx="8358188" cy="857250"/>
          </a:xfrm>
        </p:spPr>
        <p:txBody>
          <a:bodyPr/>
          <a:lstStyle/>
          <a:p>
            <a:r>
              <a:rPr lang="es-ES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Jokerman" pitchFamily="82" charset="0"/>
              </a:rPr>
              <a:t>Sustracción  en otras bases :</a:t>
            </a:r>
            <a:endParaRPr lang="es-ES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Jokerman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500034" y="1357298"/>
            <a:ext cx="217078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Ejemplo 1 : </a:t>
            </a:r>
          </a:p>
          <a:p>
            <a:endParaRPr lang="es-ES" sz="28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 pitchFamily="34" charset="0"/>
            </a:endParaRPr>
          </a:p>
        </p:txBody>
      </p:sp>
      <p:sp>
        <p:nvSpPr>
          <p:cNvPr id="17" name="16 Llamada de flecha a la derecha"/>
          <p:cNvSpPr/>
          <p:nvPr/>
        </p:nvSpPr>
        <p:spPr>
          <a:xfrm flipH="1">
            <a:off x="2285984" y="1643050"/>
            <a:ext cx="3714776" cy="985838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7727"/>
            </a:avLst>
          </a:prstGeom>
          <a:gradFill flip="none" rotWithShape="1">
            <a:gsLst>
              <a:gs pos="0">
                <a:srgbClr val="3366FF">
                  <a:shade val="30000"/>
                  <a:satMod val="115000"/>
                </a:srgbClr>
              </a:gs>
              <a:gs pos="50000">
                <a:srgbClr val="3366FF">
                  <a:shade val="67500"/>
                  <a:satMod val="115000"/>
                </a:srgbClr>
              </a:gs>
              <a:gs pos="100000">
                <a:srgbClr val="3366FF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bg1"/>
                </a:solidFill>
                <a:latin typeface="Century Gothic" pitchFamily="34" charset="0"/>
              </a:rPr>
              <a:t>Como a 1 no se le puede restar 4, entonces se le hace prestar una base a </a:t>
            </a:r>
            <a:r>
              <a:rPr lang="es-ES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1</a:t>
            </a:r>
            <a:r>
              <a:rPr lang="es-ES" dirty="0" smtClean="0">
                <a:solidFill>
                  <a:schemeClr val="bg1"/>
                </a:solidFill>
                <a:latin typeface="Century Gothic" pitchFamily="34" charset="0"/>
              </a:rPr>
              <a:t>.</a:t>
            </a:r>
            <a:endParaRPr lang="es-E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3071802" y="1785926"/>
            <a:ext cx="27146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solidFill>
                  <a:schemeClr val="bg1"/>
                </a:solidFill>
              </a:rPr>
              <a:t> </a:t>
            </a:r>
            <a:r>
              <a:rPr lang="es-ES" sz="2000" dirty="0" smtClean="0">
                <a:solidFill>
                  <a:schemeClr val="bg1"/>
                </a:solidFill>
                <a:latin typeface="Hobo Std" pitchFamily="50" charset="0"/>
              </a:rPr>
              <a:t> </a:t>
            </a:r>
            <a:r>
              <a:rPr lang="es-ES" sz="2000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Hobo Std" pitchFamily="50" charset="0"/>
              </a:rPr>
              <a:t>1</a:t>
            </a:r>
            <a:r>
              <a:rPr lang="es-ES" sz="2000" dirty="0" smtClean="0">
                <a:solidFill>
                  <a:schemeClr val="bg1"/>
                </a:solidFill>
                <a:latin typeface="Hobo Std" pitchFamily="50" charset="0"/>
              </a:rPr>
              <a:t> </a:t>
            </a:r>
            <a:r>
              <a:rPr lang="es-ES" sz="2000" dirty="0" smtClean="0">
                <a:solidFill>
                  <a:schemeClr val="bg1"/>
                </a:solidFill>
                <a:latin typeface="Hobo Std" pitchFamily="50" charset="0"/>
              </a:rPr>
              <a:t>+ 6 =7   </a:t>
            </a:r>
            <a:r>
              <a:rPr lang="es-ES" sz="2000" dirty="0" smtClean="0">
                <a:solidFill>
                  <a:schemeClr val="bg1"/>
                </a:solidFill>
                <a:latin typeface="Hobo Std" pitchFamily="50" charset="0"/>
              </a:rPr>
              <a:t>entonces :</a:t>
            </a:r>
            <a:endParaRPr lang="es-ES" sz="2000" dirty="0">
              <a:solidFill>
                <a:schemeClr val="bg1"/>
              </a:solidFill>
              <a:latin typeface="Hobo Std" pitchFamily="50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3714744" y="2143116"/>
            <a:ext cx="1204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>
                <a:solidFill>
                  <a:schemeClr val="bg1"/>
                </a:solidFill>
                <a:latin typeface="Hobo Std" pitchFamily="50" charset="0"/>
              </a:rPr>
              <a:t>7 – </a:t>
            </a:r>
            <a:r>
              <a:rPr lang="es-ES" sz="2000" dirty="0" smtClean="0"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Hobo Std" pitchFamily="50" charset="0"/>
              </a:rPr>
              <a:t>4</a:t>
            </a:r>
            <a:r>
              <a:rPr lang="es-ES" sz="2000" dirty="0" smtClean="0">
                <a:solidFill>
                  <a:schemeClr val="bg1"/>
                </a:solidFill>
                <a:latin typeface="Hobo Std" pitchFamily="50" charset="0"/>
              </a:rPr>
              <a:t> =</a:t>
            </a:r>
            <a:r>
              <a:rPr lang="es-ES" sz="2000" dirty="0" smtClean="0">
                <a:solidFill>
                  <a:schemeClr val="bg1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Hobo Std" pitchFamily="50" charset="0"/>
              </a:rPr>
              <a:t>3</a:t>
            </a:r>
            <a:r>
              <a:rPr lang="es-ES" sz="2000" dirty="0" smtClean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Hobo Std" pitchFamily="50" charset="0"/>
              </a:rPr>
              <a:t> </a:t>
            </a:r>
            <a:endParaRPr lang="es-ES" sz="2000" dirty="0"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Hobo Std" pitchFamily="50" charset="0"/>
            </a:endParaRPr>
          </a:p>
        </p:txBody>
      </p:sp>
      <p:sp>
        <p:nvSpPr>
          <p:cNvPr id="21" name="20 Llamada de flecha a la izquierda"/>
          <p:cNvSpPr/>
          <p:nvPr/>
        </p:nvSpPr>
        <p:spPr>
          <a:xfrm>
            <a:off x="2357422" y="3071810"/>
            <a:ext cx="3643338" cy="1000132"/>
          </a:xfrm>
          <a:prstGeom prst="leftArrowCallout">
            <a:avLst>
              <a:gd name="adj1" fmla="val 25779"/>
              <a:gd name="adj2" fmla="val 19459"/>
              <a:gd name="adj3" fmla="val 22229"/>
              <a:gd name="adj4" fmla="val 88539"/>
            </a:avLst>
          </a:prstGeom>
          <a:solidFill>
            <a:schemeClr val="tx2">
              <a:lumMod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 smtClean="0">
              <a:solidFill>
                <a:schemeClr val="bg1"/>
              </a:solidFill>
              <a:latin typeface="Hobo Std" pitchFamily="50" charset="0"/>
            </a:endParaRPr>
          </a:p>
          <a:p>
            <a:pPr algn="ctr"/>
            <a:r>
              <a:rPr lang="es-ES" dirty="0" smtClean="0">
                <a:solidFill>
                  <a:schemeClr val="bg1"/>
                </a:solidFill>
                <a:latin typeface="Hobo Std" pitchFamily="50" charset="0"/>
              </a:rPr>
              <a:t>4 – 3 = </a:t>
            </a:r>
            <a:r>
              <a:rPr lang="es-ES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Hobo Std" pitchFamily="50" charset="0"/>
              </a:rPr>
              <a:t>1</a:t>
            </a:r>
          </a:p>
          <a:p>
            <a:pPr algn="ctr"/>
            <a:r>
              <a:rPr lang="es-ES" sz="2000" dirty="0" smtClean="0">
                <a:solidFill>
                  <a:schemeClr val="bg1"/>
                </a:solidFill>
                <a:latin typeface="Hobo Std" pitchFamily="50" charset="0"/>
              </a:rPr>
              <a:t>4 </a:t>
            </a:r>
            <a:r>
              <a:rPr lang="es-ES" sz="2000" dirty="0" smtClean="0">
                <a:solidFill>
                  <a:schemeClr val="bg1"/>
                </a:solidFill>
                <a:latin typeface="Hobo Std" pitchFamily="50" charset="0"/>
              </a:rPr>
              <a:t>– </a:t>
            </a:r>
            <a:r>
              <a:rPr lang="es-ES" sz="2000" dirty="0" smtClean="0">
                <a:solidFill>
                  <a:schemeClr val="bg1"/>
                </a:solidFill>
                <a:latin typeface="Hobo Std" pitchFamily="50" charset="0"/>
              </a:rPr>
              <a:t>2 =</a:t>
            </a:r>
            <a:r>
              <a:rPr lang="es-ES" sz="20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Hobo Std" pitchFamily="50" charset="0"/>
              </a:rPr>
              <a:t>2</a:t>
            </a:r>
          </a:p>
          <a:p>
            <a:pPr algn="ctr"/>
            <a:endParaRPr lang="es-ES" dirty="0"/>
          </a:p>
        </p:txBody>
      </p:sp>
      <p:sp>
        <p:nvSpPr>
          <p:cNvPr id="35" name="34 Flecha curvada hacia abajo"/>
          <p:cNvSpPr/>
          <p:nvPr/>
        </p:nvSpPr>
        <p:spPr>
          <a:xfrm>
            <a:off x="1357290" y="1928802"/>
            <a:ext cx="285752" cy="214314"/>
          </a:xfrm>
          <a:prstGeom prst="curved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357290" y="3143248"/>
            <a:ext cx="383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3</a:t>
            </a:r>
            <a:endParaRPr lang="es-ES" sz="2400" baseline="-25000" dirty="0">
              <a:effectLst/>
              <a:latin typeface="Century Gothic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142976" y="3143248"/>
            <a:ext cx="35719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9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1</a:t>
            </a:r>
            <a:endParaRPr lang="es-ES" sz="2900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Century Gothic" pitchFamily="34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928662" y="3143248"/>
            <a:ext cx="3834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2</a:t>
            </a:r>
            <a:endParaRPr lang="es-ES" dirty="0">
              <a:latin typeface="Century Gothic" pitchFamily="34" charset="0"/>
            </a:endParaRPr>
          </a:p>
        </p:txBody>
      </p:sp>
      <p:sp>
        <p:nvSpPr>
          <p:cNvPr id="20" name="19 Llamada de nube"/>
          <p:cNvSpPr/>
          <p:nvPr/>
        </p:nvSpPr>
        <p:spPr>
          <a:xfrm>
            <a:off x="357158" y="4357694"/>
            <a:ext cx="3071834" cy="1285884"/>
          </a:xfrm>
          <a:prstGeom prst="cloudCallout">
            <a:avLst>
              <a:gd name="adj1" fmla="val -34786"/>
              <a:gd name="adj2" fmla="val -69721"/>
            </a:avLst>
          </a:prstGeom>
          <a:solidFill>
            <a:srgbClr val="990099"/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bg1"/>
                </a:solidFill>
                <a:latin typeface="Comic Sans MS" pitchFamily="66" charset="0"/>
              </a:rPr>
              <a:t>Como 5 le presto una base a 1,ahora es 4.</a:t>
            </a:r>
            <a:endParaRPr lang="es-ES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3" name="22 Pergamino horizontal"/>
          <p:cNvSpPr/>
          <p:nvPr/>
        </p:nvSpPr>
        <p:spPr>
          <a:xfrm>
            <a:off x="1428728" y="4643446"/>
            <a:ext cx="2500330" cy="1176148"/>
          </a:xfrm>
          <a:prstGeom prst="horizontalScroll">
            <a:avLst/>
          </a:prstGeom>
          <a:solidFill>
            <a:srgbClr val="CC6600"/>
          </a:solidFill>
          <a:ln w="12700"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bg1"/>
                </a:solidFill>
                <a:latin typeface="Comic Sans MS" pitchFamily="66" charset="0"/>
              </a:rPr>
              <a:t>No olvides que esta en base 6.</a:t>
            </a:r>
            <a:endParaRPr lang="es-ES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1571604" y="3429000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(6)</a:t>
            </a:r>
            <a:endParaRPr lang="es-ES" dirty="0"/>
          </a:p>
        </p:txBody>
      </p:sp>
      <p:sp>
        <p:nvSpPr>
          <p:cNvPr id="22" name="21 CuadroTexto"/>
          <p:cNvSpPr txBox="1"/>
          <p:nvPr/>
        </p:nvSpPr>
        <p:spPr>
          <a:xfrm>
            <a:off x="5143504" y="2214554"/>
            <a:ext cx="15001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Century Gothic" pitchFamily="34" charset="0"/>
              </a:rPr>
              <a:t>5</a:t>
            </a:r>
            <a:r>
              <a:rPr lang="es-ES" sz="2800" dirty="0" smtClean="0"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3</a:t>
            </a:r>
            <a:r>
              <a:rPr lang="es-ES" sz="2800" dirty="0" smtClean="0">
                <a:latin typeface="Century Gothic" pitchFamily="34" charset="0"/>
              </a:rPr>
              <a:t>4</a:t>
            </a:r>
            <a:r>
              <a:rPr lang="es-ES" sz="2800" baseline="-25000" dirty="0" smtClean="0">
                <a:latin typeface="Century Gothic" pitchFamily="34" charset="0"/>
              </a:rPr>
              <a:t>(7)</a:t>
            </a:r>
            <a:r>
              <a:rPr lang="es-ES" sz="2800" dirty="0" smtClean="0">
                <a:latin typeface="Century Gothic" pitchFamily="34" charset="0"/>
              </a:rPr>
              <a:t> – </a:t>
            </a:r>
          </a:p>
          <a:p>
            <a:r>
              <a:rPr lang="es-ES" sz="2800" dirty="0" smtClean="0">
                <a:latin typeface="Century Gothic" pitchFamily="34" charset="0"/>
              </a:rPr>
              <a:t>452</a:t>
            </a:r>
            <a:r>
              <a:rPr lang="es-ES" sz="2800" baseline="-25000" dirty="0" smtClean="0">
                <a:latin typeface="Century Gothic" pitchFamily="34" charset="0"/>
              </a:rPr>
              <a:t>(7)</a:t>
            </a:r>
            <a:endParaRPr lang="es-ES" sz="2800" baseline="-25000" dirty="0">
              <a:latin typeface="Century Gothic" pitchFamily="34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572000" y="1428736"/>
            <a:ext cx="21707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Ejemplo </a:t>
            </a:r>
            <a:r>
              <a:rPr lang="es-ES" sz="2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2 </a:t>
            </a:r>
            <a:r>
              <a:rPr lang="es-ES" sz="2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: </a:t>
            </a:r>
          </a:p>
        </p:txBody>
      </p:sp>
      <p:cxnSp>
        <p:nvCxnSpPr>
          <p:cNvPr id="27" name="26 Conector recto"/>
          <p:cNvCxnSpPr/>
          <p:nvPr/>
        </p:nvCxnSpPr>
        <p:spPr>
          <a:xfrm>
            <a:off x="5143504" y="3143248"/>
            <a:ext cx="100013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CuadroTexto"/>
          <p:cNvSpPr txBox="1"/>
          <p:nvPr/>
        </p:nvSpPr>
        <p:spPr>
          <a:xfrm>
            <a:off x="5572132" y="3143248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Century Gothic" pitchFamily="34" charset="0"/>
              </a:rPr>
              <a:t>2</a:t>
            </a:r>
            <a:endParaRPr lang="es-ES" sz="2800" baseline="-25000" dirty="0">
              <a:latin typeface="Century Gothic" pitchFamily="34" charset="0"/>
            </a:endParaRPr>
          </a:p>
        </p:txBody>
      </p:sp>
      <p:sp>
        <p:nvSpPr>
          <p:cNvPr id="31" name="30 Llamada de flecha a la izquierda"/>
          <p:cNvSpPr/>
          <p:nvPr/>
        </p:nvSpPr>
        <p:spPr>
          <a:xfrm>
            <a:off x="6357950" y="1643050"/>
            <a:ext cx="2643206" cy="1214446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7664"/>
            </a:avLst>
          </a:prstGeom>
          <a:solidFill>
            <a:schemeClr val="tx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bg1"/>
                </a:solidFill>
                <a:latin typeface="Century Gothic" pitchFamily="34" charset="0"/>
              </a:rPr>
              <a:t>5 le presta una base a 3.</a:t>
            </a:r>
            <a:endParaRPr lang="es-E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7429520" y="1857364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3</a:t>
            </a:r>
            <a:r>
              <a:rPr lang="es-ES" dirty="0" smtClean="0">
                <a:solidFill>
                  <a:schemeClr val="bg1"/>
                </a:solidFill>
                <a:latin typeface="Comic Sans MS" pitchFamily="66" charset="0"/>
              </a:rPr>
              <a:t> + 7 =10</a:t>
            </a:r>
            <a:endParaRPr lang="es-ES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7358082" y="2285992"/>
            <a:ext cx="113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latin typeface="Comic Sans MS" pitchFamily="66" charset="0"/>
              </a:rPr>
              <a:t>10 – 5 =</a:t>
            </a:r>
            <a:r>
              <a:rPr lang="es-ES" dirty="0" smtClean="0">
                <a:solidFill>
                  <a:schemeClr val="bg1"/>
                </a:solidFill>
                <a:effectLst>
                  <a:glow rad="228600">
                    <a:srgbClr val="91BD2F">
                      <a:alpha val="40000"/>
                    </a:srgbClr>
                  </a:glow>
                </a:effectLst>
                <a:latin typeface="Comic Sans MS" pitchFamily="66" charset="0"/>
              </a:rPr>
              <a:t>5</a:t>
            </a:r>
            <a:endParaRPr lang="es-ES" dirty="0">
              <a:solidFill>
                <a:schemeClr val="bg1"/>
              </a:solidFill>
              <a:effectLst>
                <a:glow rad="228600">
                  <a:srgbClr val="91BD2F">
                    <a:alpha val="40000"/>
                  </a:srgbClr>
                </a:glow>
              </a:effectLst>
              <a:latin typeface="Comic Sans MS" pitchFamily="66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5357818" y="3143248"/>
            <a:ext cx="383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effectLst>
                  <a:glow rad="101600">
                    <a:srgbClr val="91BD2F">
                      <a:alpha val="60000"/>
                    </a:srgbClr>
                  </a:glow>
                </a:effectLst>
                <a:latin typeface="Century Gothic" pitchFamily="34" charset="0"/>
              </a:rPr>
              <a:t>5</a:t>
            </a:r>
            <a:endParaRPr lang="es-ES" sz="2800" dirty="0">
              <a:effectLst>
                <a:glow rad="101600">
                  <a:srgbClr val="91BD2F">
                    <a:alpha val="60000"/>
                  </a:srgbClr>
                </a:glow>
              </a:effectLst>
              <a:latin typeface="Century Gothic" pitchFamily="34" charset="0"/>
            </a:endParaRPr>
          </a:p>
        </p:txBody>
      </p:sp>
      <p:sp>
        <p:nvSpPr>
          <p:cNvPr id="36" name="35 Llamada de flecha a la izquierda"/>
          <p:cNvSpPr/>
          <p:nvPr/>
        </p:nvSpPr>
        <p:spPr>
          <a:xfrm>
            <a:off x="6429388" y="3214686"/>
            <a:ext cx="2571768" cy="1143008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0261"/>
            </a:avLst>
          </a:prstGeom>
          <a:solidFill>
            <a:srgbClr val="7030A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Century Gothic" pitchFamily="34" charset="0"/>
              </a:rPr>
              <a:t>Como 5 presto una base , se convierte en 4.</a:t>
            </a:r>
            <a:endParaRPr lang="es-ES" dirty="0">
              <a:latin typeface="Century Gothic" pitchFamily="34" charset="0"/>
            </a:endParaRPr>
          </a:p>
        </p:txBody>
      </p:sp>
      <p:sp>
        <p:nvSpPr>
          <p:cNvPr id="37" name="36 Rectángulo"/>
          <p:cNvSpPr/>
          <p:nvPr/>
        </p:nvSpPr>
        <p:spPr>
          <a:xfrm>
            <a:off x="7286644" y="3429000"/>
            <a:ext cx="14766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800" dirty="0" smtClean="0">
                <a:latin typeface="Century Gothic" pitchFamily="34" charset="0"/>
              </a:rPr>
              <a:t>4 – 4 =0</a:t>
            </a:r>
            <a:endParaRPr lang="es-ES" sz="2800" dirty="0">
              <a:latin typeface="Century Gothic" pitchFamily="34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5786446" y="3357562"/>
            <a:ext cx="494046" cy="379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aseline="-25000" dirty="0" smtClean="0">
                <a:latin typeface="Century Gothic" pitchFamily="34" charset="0"/>
              </a:rPr>
              <a:t>(7)</a:t>
            </a:r>
            <a:endParaRPr lang="es-ES" sz="2800" baseline="-25000" dirty="0">
              <a:latin typeface="Century Gothic" pitchFamily="34" charset="0"/>
            </a:endParaRPr>
          </a:p>
        </p:txBody>
      </p:sp>
      <p:sp>
        <p:nvSpPr>
          <p:cNvPr id="39" name="38 Rectángulo redondeado"/>
          <p:cNvSpPr/>
          <p:nvPr/>
        </p:nvSpPr>
        <p:spPr>
          <a:xfrm>
            <a:off x="5643570" y="4857760"/>
            <a:ext cx="2286016" cy="785818"/>
          </a:xfrm>
          <a:prstGeom prst="roundRect">
            <a:avLst/>
          </a:prstGeom>
          <a:solidFill>
            <a:srgbClr val="CC0066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Century Gothic" pitchFamily="34" charset="0"/>
              </a:rPr>
              <a:t>No olvides que esta en base 7.</a:t>
            </a:r>
            <a:endParaRPr lang="es-ES" dirty="0">
              <a:latin typeface="Century Gothic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313 -0.0007 -0.00625 -0.00209 -0.00938 -0.00209 C -0.03125 -0.00209 -0.05365 -0.00579 -0.075 0 C -0.07917 0.00115 -0.07726 0.01111 -0.07813 0.01666 C -0.07987 0.0287 -0.0816 0.03981 -0.08282 0.05208 C -0.08091 0.21597 -0.11615 0.19166 -0.02657 0.19166 " pathEditMode="relative" ptsTypes="fffffA">
                                      <p:cBhvr>
                                        <p:cTn id="74" dur="2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313 -0.0007 -0.00625 -0.00209 -0.00938 -0.00209 C -0.03125 -0.00209 -0.05365 -0.00579 -0.075 0 C -0.07917 0.00115 -0.07726 0.01111 -0.07813 0.01666 C -0.07987 0.0287 -0.0816 0.03981 -0.08282 0.05208 C -0.08091 0.21597 -0.11615 0.19166 -0.02657 0.19166 " pathEditMode="relative" ptsTypes="fffffA">
                                      <p:cBhvr>
                                        <p:cTn id="76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313 -0.0007 -0.00625 -0.00209 -0.00938 -0.00209 C -0.03125 -0.00209 -0.05365 -0.00579 -0.075 0 C -0.07917 0.00115 -0.07726 0.01111 -0.07813 0.01666 C -0.07987 0.0287 -0.0816 0.03981 -0.08282 0.05208 C -0.08091 0.21597 -0.11615 0.19166 -0.02657 0.19166 " pathEditMode="relative" ptsTypes="fffffA">
                                      <p:cBhvr>
                                        <p:cTn id="7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C -0.00313 -0.0007 -0.00625 -0.00209 -0.00938 -0.00209 C -0.03125 -0.00209 -0.05365 -0.00579 -0.075 0 C -0.07917 0.00115 -0.07726 0.01111 -0.07813 0.01666 C -0.07987 0.0287 -0.0816 0.03981 -0.08282 0.05208 C -0.08091 0.21597 -0.11615 0.19166 -0.02657 0.19166 " pathEditMode="relative" ptsTypes="fffffA">
                                      <p:cBhvr>
                                        <p:cTn id="80" dur="2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3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53 -0.075 -0.00053 -0.15 -0.00157 -0.225 C -0.00174 -0.23403 -0.00296 -0.23333 -0.00782 -0.2375 C -0.04219 -0.23681 -0.08768 -0.26921 -0.11094 -0.23542 C -0.1356 -0.19954 -0.10938 -0.13819 -0.10938 -0.08958 C -0.10938 -0.06944 -0.12431 -0.03866 -0.11094 -0.02917 C -0.08473 -0.01065 -0.05157 -0.03125 -0.02188 -0.03125 " pathEditMode="relative" ptsTypes="ffffffA">
                                      <p:cBhvr>
                                        <p:cTn id="14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3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80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80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2000"/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2000" fill="hold"/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2000" fill="hold"/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2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7" dur="2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2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32" dur="2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800" decel="100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8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8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8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800" decel="100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9" dur="8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8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8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951 -0.00139 -0.03819 -0.00115 -0.06094 -0.00625 C -0.13038 -0.00069 -0.09427 -0.01551 -0.08594 0.17292 C -0.08594 0.17408 -0.07569 0.16875 -0.075 0.16875 C -0.06406 0.16806 -0.05312 0.16875 -0.04219 0.16875 " pathEditMode="relative" ptsTypes="ffffA">
                                      <p:cBhvr>
                                        <p:cTn id="257" dur="2000" fill="hold"/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8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C -0.02951 -0.00139 -0.03819 -0.00115 -0.06094 -0.00625 C -0.13038 -0.00069 -0.09427 -0.01551 -0.08594 0.17292 C -0.08594 0.17408 -0.07569 0.16875 -0.075 0.16875 C -0.06406 0.16806 -0.05312 0.16875 -0.04219 0.16875 " pathEditMode="relative" ptsTypes="ffffA">
                                      <p:cBhvr>
                                        <p:cTn id="259" dur="2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38" presetClass="exit" presetSubtype="0" ac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38" presetClass="exit" presetSubtype="0" ac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38" presetClass="exit" presetSubtype="0" ac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38" presetClass="exit" presetSubtype="0" ac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9" dur="500" fill="hold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500" fill="hold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500" fill="hold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500" fill="hold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3" dur="500" tmFilter="0,0; .5, 1; 1, 1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6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0" dur="500" tmFilter="0,0; .5, 1; 1, 1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04" dur="2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16" dur="2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7" dur="2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2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1" dur="2000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2" dur="2000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2000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7" dur="2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2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8" dur="500" tmFilter="0,0; .5, 1; 1, 1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0" dur="2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1" dur="2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2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2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1"/>
      <p:bldP spid="15" grpId="0"/>
      <p:bldP spid="17" grpId="0" build="allAtOnce" animBg="1"/>
      <p:bldP spid="17" grpId="1" build="allAtOnce" animBg="1"/>
      <p:bldP spid="17" grpId="2" build="allAtOnce" animBg="1"/>
      <p:bldP spid="18" grpId="0"/>
      <p:bldP spid="18" grpId="1"/>
      <p:bldP spid="18" grpId="2"/>
      <p:bldP spid="19" grpId="0" build="allAtOnce"/>
      <p:bldP spid="19" grpId="1" build="allAtOnce"/>
      <p:bldP spid="19" grpId="2" build="allAtOnce"/>
      <p:bldP spid="21" grpId="0" animBg="1"/>
      <p:bldP spid="21" grpId="1" animBg="1"/>
      <p:bldP spid="21" grpId="2" animBg="1"/>
      <p:bldP spid="35" grpId="0" animBg="1"/>
      <p:bldP spid="11" grpId="0"/>
      <p:bldP spid="14" grpId="0"/>
      <p:bldP spid="16" grpId="0"/>
      <p:bldP spid="20" grpId="0" animBg="1"/>
      <p:bldP spid="20" grpId="1" animBg="1"/>
      <p:bldP spid="23" grpId="0" animBg="1"/>
      <p:bldP spid="23" grpId="1" animBg="1"/>
      <p:bldP spid="25" grpId="0"/>
      <p:bldP spid="24" grpId="0"/>
      <p:bldP spid="31" grpId="0" uiExpand="1" build="allAtOnce" animBg="1"/>
      <p:bldP spid="31" grpId="1" uiExpand="1" build="allAtOnce" animBg="1"/>
      <p:bldP spid="31" grpId="2" build="allAtOnce" animBg="1"/>
      <p:bldP spid="32" grpId="0"/>
      <p:bldP spid="32" grpId="1"/>
      <p:bldP spid="33" grpId="0"/>
      <p:bldP spid="33" grpId="1"/>
      <p:bldP spid="34" grpId="0"/>
      <p:bldP spid="36" grpId="0" build="allAtOnce" animBg="1"/>
      <p:bldP spid="36" grpId="1" build="allAtOnce" animBg="1"/>
      <p:bldP spid="37" grpId="0"/>
      <p:bldP spid="37" grpId="1"/>
      <p:bldP spid="39" grpId="0" animBg="1"/>
      <p:bldP spid="39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1463</TotalTime>
  <Words>704</Words>
  <Application>Microsoft Office PowerPoint</Application>
  <PresentationFormat>Presentación en pantalla (4:3)</PresentationFormat>
  <Paragraphs>213</Paragraphs>
  <Slides>14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Concurrencia</vt:lpstr>
      <vt:lpstr>CUATRO OPERACIONES </vt:lpstr>
      <vt:lpstr>Entre las 4 operaciones tenemos :</vt:lpstr>
      <vt:lpstr>ADICIÓN </vt:lpstr>
      <vt:lpstr>Adición en otras bases :</vt:lpstr>
      <vt:lpstr>Continuación:</vt:lpstr>
      <vt:lpstr>Ejemplo 2 :    </vt:lpstr>
      <vt:lpstr>No olvides : </vt:lpstr>
      <vt:lpstr>SUSTRACCION </vt:lpstr>
      <vt:lpstr>Sustracción  en otras bases :</vt:lpstr>
      <vt:lpstr>Observación :</vt:lpstr>
      <vt:lpstr>ejemplo:</vt:lpstr>
      <vt:lpstr>EXTRA :</vt:lpstr>
      <vt:lpstr>Repaso :</vt:lpstr>
      <vt:lpstr>FIN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CUATRO OPERACIONES </dc:title>
  <dc:creator>Admin</dc:creator>
  <cp:lastModifiedBy>Admin</cp:lastModifiedBy>
  <cp:revision>134</cp:revision>
  <dcterms:created xsi:type="dcterms:W3CDTF">2010-12-07T00:23:57Z</dcterms:created>
  <dcterms:modified xsi:type="dcterms:W3CDTF">2010-12-15T02:12:31Z</dcterms:modified>
</cp:coreProperties>
</file>