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57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1EA73-7617-4566-9587-5E256241A7C6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4DE3-BBDD-40A8-A2FA-4FB61D0741B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5D3354-47FA-4A73-9272-A3152A8EEC02}" type="datetimeFigureOut">
              <a:rPr lang="es-ES" smtClean="0"/>
              <a:pPr/>
              <a:t>13/12/2010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7FA04C-CDE3-4844-A0EC-3BA6DC06DA98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7851648" cy="1828800"/>
          </a:xfrm>
        </p:spPr>
        <p:txBody>
          <a:bodyPr/>
          <a:lstStyle/>
          <a:p>
            <a:r>
              <a:rPr lang="es-ES" dirty="0" smtClean="0"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</a:rPr>
              <a:t>Circunferencia Trigonométrica</a:t>
            </a:r>
            <a:endParaRPr lang="es-ES" dirty="0"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44008" y="4653136"/>
            <a:ext cx="4928592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s-ES" dirty="0" smtClean="0">
                <a:latin typeface="Comic Sans MS" pitchFamily="66" charset="0"/>
              </a:rPr>
              <a:t>Curso: Trigonometría</a:t>
            </a:r>
          </a:p>
          <a:p>
            <a:pPr algn="l"/>
            <a:r>
              <a:rPr lang="es-ES" dirty="0" smtClean="0">
                <a:latin typeface="Comic Sans MS" pitchFamily="66" charset="0"/>
              </a:rPr>
              <a:t>Profesor : Martín Fernández</a:t>
            </a:r>
          </a:p>
          <a:p>
            <a:pPr algn="l"/>
            <a:r>
              <a:rPr lang="es-ES" dirty="0" smtClean="0">
                <a:latin typeface="Comic Sans MS" pitchFamily="66" charset="0"/>
              </a:rPr>
              <a:t>Grupo :    - Christian Machado</a:t>
            </a:r>
          </a:p>
          <a:p>
            <a:pPr algn="l"/>
            <a:r>
              <a:rPr lang="es-ES" dirty="0" smtClean="0">
                <a:latin typeface="Comic Sans MS" pitchFamily="66" charset="0"/>
              </a:rPr>
              <a:t>               - Sandro Puente</a:t>
            </a:r>
          </a:p>
          <a:p>
            <a:pPr algn="l"/>
            <a:r>
              <a:rPr lang="es-ES" dirty="0" smtClean="0">
                <a:latin typeface="Comic Sans MS" pitchFamily="66" charset="0"/>
              </a:rPr>
              <a:t>               - Alejandra Olivares</a:t>
            </a:r>
          </a:p>
          <a:p>
            <a:pPr algn="l"/>
            <a:r>
              <a:rPr lang="es-ES" dirty="0" smtClean="0">
                <a:latin typeface="Comic Sans MS" pitchFamily="66" charset="0"/>
              </a:rPr>
              <a:t>               - Karen Diestra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s-ES" dirty="0" smtClean="0"/>
              <a:t>Mejor con ejemplo :</a:t>
            </a:r>
            <a:endParaRPr lang="es-ES" dirty="0"/>
          </a:p>
        </p:txBody>
      </p:sp>
      <p:grpSp>
        <p:nvGrpSpPr>
          <p:cNvPr id="17" name="16 Grupo"/>
          <p:cNvGrpSpPr/>
          <p:nvPr/>
        </p:nvGrpSpPr>
        <p:grpSpPr>
          <a:xfrm>
            <a:off x="3491880" y="1772816"/>
            <a:ext cx="5297997" cy="4833828"/>
            <a:chOff x="2051720" y="1772816"/>
            <a:chExt cx="5297997" cy="4833828"/>
          </a:xfrm>
        </p:grpSpPr>
        <p:grpSp>
          <p:nvGrpSpPr>
            <p:cNvPr id="4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5" name="4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6" name="5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6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7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755576" y="3284984"/>
            <a:ext cx="1434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A) Seno de </a:t>
            </a:r>
            <a:r>
              <a:rPr lang="el-GR" dirty="0" smtClean="0"/>
              <a:t>α</a:t>
            </a:r>
            <a:endParaRPr lang="es-ES" dirty="0"/>
          </a:p>
        </p:txBody>
      </p:sp>
      <p:grpSp>
        <p:nvGrpSpPr>
          <p:cNvPr id="23" name="22 Grupo"/>
          <p:cNvGrpSpPr/>
          <p:nvPr/>
        </p:nvGrpSpPr>
        <p:grpSpPr>
          <a:xfrm>
            <a:off x="4427984" y="2276872"/>
            <a:ext cx="602876" cy="710088"/>
            <a:chOff x="1907704" y="4797152"/>
            <a:chExt cx="602876" cy="710088"/>
          </a:xfrm>
        </p:grpSpPr>
        <p:sp>
          <p:nvSpPr>
            <p:cNvPr id="19" name="18 Triángulo isósceles"/>
            <p:cNvSpPr/>
            <p:nvPr/>
          </p:nvSpPr>
          <p:spPr>
            <a:xfrm rot="13711977">
              <a:off x="2354306" y="5350966"/>
              <a:ext cx="188657" cy="12389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907704" y="4797152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endParaRPr lang="es-ES" dirty="0"/>
            </a:p>
          </p:txBody>
        </p:sp>
      </p:grpSp>
      <p:grpSp>
        <p:nvGrpSpPr>
          <p:cNvPr id="25" name="24 Grupo"/>
          <p:cNvGrpSpPr/>
          <p:nvPr/>
        </p:nvGrpSpPr>
        <p:grpSpPr>
          <a:xfrm>
            <a:off x="4961451" y="2897629"/>
            <a:ext cx="144016" cy="1224136"/>
            <a:chOff x="1979712" y="4077072"/>
            <a:chExt cx="144016" cy="1224136"/>
          </a:xfrm>
        </p:grpSpPr>
        <p:cxnSp>
          <p:nvCxnSpPr>
            <p:cNvPr id="22" name="21 Conector recto de flecha"/>
            <p:cNvCxnSpPr/>
            <p:nvPr/>
          </p:nvCxnSpPr>
          <p:spPr>
            <a:xfrm rot="16200000" flipV="1">
              <a:off x="1376770" y="4680014"/>
              <a:ext cx="1215429" cy="954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4" name="23 Rectángulo"/>
            <p:cNvSpPr/>
            <p:nvPr/>
          </p:nvSpPr>
          <p:spPr>
            <a:xfrm>
              <a:off x="1979712" y="5157192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3203848" y="2996952"/>
            <a:ext cx="1584175" cy="576064"/>
            <a:chOff x="323528" y="4941168"/>
            <a:chExt cx="1584175" cy="576064"/>
          </a:xfrm>
        </p:grpSpPr>
        <p:sp>
          <p:nvSpPr>
            <p:cNvPr id="26" name="25 Rectángulo"/>
            <p:cNvSpPr/>
            <p:nvPr/>
          </p:nvSpPr>
          <p:spPr>
            <a:xfrm>
              <a:off x="323528" y="4941168"/>
              <a:ext cx="11367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dirty="0" smtClean="0"/>
                <a:t>Seno de </a:t>
              </a:r>
              <a:r>
                <a:rPr lang="el-GR" dirty="0" smtClean="0"/>
                <a:t>α</a:t>
              </a:r>
              <a:endParaRPr lang="es-ES" dirty="0"/>
            </a:p>
          </p:txBody>
        </p:sp>
        <p:cxnSp>
          <p:nvCxnSpPr>
            <p:cNvPr id="31" name="30 Conector recto de flecha"/>
            <p:cNvCxnSpPr>
              <a:stCxn id="26" idx="2"/>
            </p:cNvCxnSpPr>
            <p:nvPr/>
          </p:nvCxnSpPr>
          <p:spPr>
            <a:xfrm rot="16200000" flipH="1">
              <a:off x="1296430" y="4905958"/>
              <a:ext cx="206732" cy="101581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r>
              <a:rPr lang="es-ES" dirty="0" smtClean="0"/>
              <a:t>2.- </a:t>
            </a:r>
            <a:r>
              <a:rPr lang="es-ES" u="sng" dirty="0" smtClean="0">
                <a:solidFill>
                  <a:schemeClr val="bg2">
                    <a:lumMod val="50000"/>
                  </a:schemeClr>
                </a:solidFill>
              </a:rPr>
              <a:t>Coseno</a:t>
            </a:r>
            <a:r>
              <a:rPr lang="es-ES" dirty="0" smtClean="0"/>
              <a:t> = El coseno de un arco , es la abscisa del extremo del arco y se representa mediante un horizontal trazada desde el eje de ordenadas hasta el extremo del arco .</a:t>
            </a:r>
            <a:endParaRPr lang="es-ES" u="sng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Mejor con ejemplo :</a:t>
            </a:r>
            <a:endParaRPr lang="es-ES" dirty="0"/>
          </a:p>
        </p:txBody>
      </p:sp>
      <p:grpSp>
        <p:nvGrpSpPr>
          <p:cNvPr id="4" name="3 Grupo"/>
          <p:cNvGrpSpPr/>
          <p:nvPr/>
        </p:nvGrpSpPr>
        <p:grpSpPr>
          <a:xfrm>
            <a:off x="2915816" y="1988840"/>
            <a:ext cx="4752528" cy="4437112"/>
            <a:chOff x="2051720" y="1772816"/>
            <a:chExt cx="5297997" cy="4833828"/>
          </a:xfrm>
        </p:grpSpPr>
        <p:grpSp>
          <p:nvGrpSpPr>
            <p:cNvPr id="5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11" name="10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12" name="11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5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14" name="13 CuadroTexto"/>
          <p:cNvSpPr txBox="1"/>
          <p:nvPr/>
        </p:nvSpPr>
        <p:spPr>
          <a:xfrm>
            <a:off x="755576" y="3356992"/>
            <a:ext cx="16859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A) Coseno de </a:t>
            </a:r>
            <a:r>
              <a:rPr lang="el-GR" dirty="0" smtClean="0"/>
              <a:t>β</a:t>
            </a:r>
            <a:endParaRPr lang="es-ES" dirty="0"/>
          </a:p>
        </p:txBody>
      </p:sp>
      <p:grpSp>
        <p:nvGrpSpPr>
          <p:cNvPr id="21" name="20 Grupo"/>
          <p:cNvGrpSpPr/>
          <p:nvPr/>
        </p:nvGrpSpPr>
        <p:grpSpPr>
          <a:xfrm>
            <a:off x="6516216" y="4581128"/>
            <a:ext cx="1025081" cy="369332"/>
            <a:chOff x="8118919" y="2708920"/>
            <a:chExt cx="1025081" cy="369332"/>
          </a:xfrm>
        </p:grpSpPr>
        <p:sp>
          <p:nvSpPr>
            <p:cNvPr id="15" name="14 CuadroTexto"/>
            <p:cNvSpPr txBox="1"/>
            <p:nvPr/>
          </p:nvSpPr>
          <p:spPr>
            <a:xfrm>
              <a:off x="8783960" y="2708920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β</a:t>
              </a:r>
              <a:endParaRPr lang="es-ES" dirty="0"/>
            </a:p>
          </p:txBody>
        </p:sp>
        <p:sp>
          <p:nvSpPr>
            <p:cNvPr id="16" name="15 Triángulo isósceles"/>
            <p:cNvSpPr/>
            <p:nvPr/>
          </p:nvSpPr>
          <p:spPr>
            <a:xfrm rot="1094255">
              <a:off x="8118919" y="2815774"/>
              <a:ext cx="248081" cy="158219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5292080" y="4725144"/>
            <a:ext cx="1294520" cy="144016"/>
            <a:chOff x="971600" y="4869160"/>
            <a:chExt cx="1584176" cy="145604"/>
          </a:xfrm>
        </p:grpSpPr>
        <p:cxnSp>
          <p:nvCxnSpPr>
            <p:cNvPr id="25" name="24 Conector recto de flecha"/>
            <p:cNvCxnSpPr/>
            <p:nvPr/>
          </p:nvCxnSpPr>
          <p:spPr>
            <a:xfrm>
              <a:off x="971600" y="5013176"/>
              <a:ext cx="15841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7" name="26 Rectángulo"/>
            <p:cNvSpPr/>
            <p:nvPr/>
          </p:nvSpPr>
          <p:spPr>
            <a:xfrm>
              <a:off x="971600" y="4869160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2" name="21 Grupo"/>
          <p:cNvGrpSpPr/>
          <p:nvPr/>
        </p:nvGrpSpPr>
        <p:grpSpPr>
          <a:xfrm>
            <a:off x="6084168" y="5085184"/>
            <a:ext cx="2291919" cy="1449452"/>
            <a:chOff x="8351915" y="3068960"/>
            <a:chExt cx="2291919" cy="1449452"/>
          </a:xfrm>
        </p:grpSpPr>
        <p:cxnSp>
          <p:nvCxnSpPr>
            <p:cNvPr id="29" name="28 Conector recto de flecha"/>
            <p:cNvCxnSpPr/>
            <p:nvPr/>
          </p:nvCxnSpPr>
          <p:spPr>
            <a:xfrm rot="10800000">
              <a:off x="8351915" y="3068960"/>
              <a:ext cx="792085" cy="72007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33 CuadroTexto"/>
            <p:cNvSpPr txBox="1"/>
            <p:nvPr/>
          </p:nvSpPr>
          <p:spPr>
            <a:xfrm>
              <a:off x="9144000" y="4149080"/>
              <a:ext cx="1499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Coseno de </a:t>
              </a:r>
              <a:r>
                <a:rPr lang="el-GR" dirty="0" smtClean="0"/>
                <a:t>β</a:t>
              </a:r>
              <a:r>
                <a:rPr lang="es-ES" dirty="0" smtClean="0"/>
                <a:t>  </a:t>
              </a:r>
              <a:endParaRPr lang="es-E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s-ES" dirty="0" smtClean="0"/>
              <a:t>Ejercicio 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389120"/>
          </a:xfrm>
        </p:spPr>
        <p:txBody>
          <a:bodyPr/>
          <a:lstStyle/>
          <a:p>
            <a:r>
              <a:rPr lang="es-ES" dirty="0" smtClean="0"/>
              <a:t>Halla el seno y el coseno de </a:t>
            </a:r>
            <a:r>
              <a:rPr lang="el-GR" dirty="0" smtClean="0"/>
              <a:t>β</a:t>
            </a:r>
            <a:r>
              <a:rPr lang="es-ES" dirty="0" smtClean="0"/>
              <a:t> :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2411760" y="2276872"/>
            <a:ext cx="4464496" cy="4392488"/>
            <a:chOff x="2051720" y="1772816"/>
            <a:chExt cx="5297997" cy="4833828"/>
          </a:xfrm>
        </p:grpSpPr>
        <p:grpSp>
          <p:nvGrpSpPr>
            <p:cNvPr id="7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13" name="12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14" name="13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14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7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16" name="15 CuadroTexto"/>
          <p:cNvSpPr txBox="1"/>
          <p:nvPr/>
        </p:nvSpPr>
        <p:spPr>
          <a:xfrm>
            <a:off x="5868144" y="2924944"/>
            <a:ext cx="314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β</a:t>
            </a:r>
            <a:endParaRPr lang="es-ES" dirty="0"/>
          </a:p>
        </p:txBody>
      </p:sp>
      <p:grpSp>
        <p:nvGrpSpPr>
          <p:cNvPr id="21" name="20 Grupo"/>
          <p:cNvGrpSpPr/>
          <p:nvPr/>
        </p:nvGrpSpPr>
        <p:grpSpPr>
          <a:xfrm>
            <a:off x="5580112" y="3212976"/>
            <a:ext cx="144016" cy="1224136"/>
            <a:chOff x="1979712" y="4077072"/>
            <a:chExt cx="144016" cy="1224136"/>
          </a:xfrm>
        </p:grpSpPr>
        <p:cxnSp>
          <p:nvCxnSpPr>
            <p:cNvPr id="22" name="21 Conector recto de flecha"/>
            <p:cNvCxnSpPr/>
            <p:nvPr/>
          </p:nvCxnSpPr>
          <p:spPr>
            <a:xfrm rot="16200000" flipV="1">
              <a:off x="1376770" y="4680014"/>
              <a:ext cx="1215429" cy="954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3" name="22 Rectángulo"/>
            <p:cNvSpPr/>
            <p:nvPr/>
          </p:nvSpPr>
          <p:spPr>
            <a:xfrm>
              <a:off x="1979712" y="5157192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4644008" y="3212976"/>
            <a:ext cx="1008112" cy="72008"/>
            <a:chOff x="971600" y="4869160"/>
            <a:chExt cx="1584176" cy="145604"/>
          </a:xfrm>
        </p:grpSpPr>
        <p:cxnSp>
          <p:nvCxnSpPr>
            <p:cNvPr id="25" name="24 Conector recto de flecha"/>
            <p:cNvCxnSpPr/>
            <p:nvPr/>
          </p:nvCxnSpPr>
          <p:spPr>
            <a:xfrm>
              <a:off x="971600" y="5013176"/>
              <a:ext cx="158417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25 Rectángulo"/>
            <p:cNvSpPr/>
            <p:nvPr/>
          </p:nvSpPr>
          <p:spPr>
            <a:xfrm>
              <a:off x="971600" y="4869160"/>
              <a:ext cx="144016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5724128" y="3429000"/>
            <a:ext cx="1303764" cy="576064"/>
            <a:chOff x="7524328" y="3212976"/>
            <a:chExt cx="1303764" cy="576064"/>
          </a:xfrm>
        </p:grpSpPr>
        <p:sp>
          <p:nvSpPr>
            <p:cNvPr id="18" name="17 CuadroTexto"/>
            <p:cNvSpPr txBox="1"/>
            <p:nvPr/>
          </p:nvSpPr>
          <p:spPr>
            <a:xfrm>
              <a:off x="8100392" y="3212976"/>
              <a:ext cx="727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Sen </a:t>
              </a:r>
              <a:r>
                <a:rPr lang="el-GR" dirty="0" smtClean="0"/>
                <a:t>β</a:t>
              </a:r>
              <a:endParaRPr lang="es-ES" dirty="0"/>
            </a:p>
          </p:txBody>
        </p:sp>
        <p:cxnSp>
          <p:nvCxnSpPr>
            <p:cNvPr id="28" name="27 Conector recto de flecha"/>
            <p:cNvCxnSpPr/>
            <p:nvPr/>
          </p:nvCxnSpPr>
          <p:spPr>
            <a:xfrm flipV="1">
              <a:off x="7524328" y="3573016"/>
              <a:ext cx="504056" cy="21602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26 Grupo"/>
          <p:cNvGrpSpPr/>
          <p:nvPr/>
        </p:nvGrpSpPr>
        <p:grpSpPr>
          <a:xfrm>
            <a:off x="5148064" y="2204864"/>
            <a:ext cx="730200" cy="864096"/>
            <a:chOff x="7740352" y="1268760"/>
            <a:chExt cx="730200" cy="864096"/>
          </a:xfrm>
        </p:grpSpPr>
        <p:sp>
          <p:nvSpPr>
            <p:cNvPr id="17" name="16 CuadroTexto"/>
            <p:cNvSpPr txBox="1"/>
            <p:nvPr/>
          </p:nvSpPr>
          <p:spPr>
            <a:xfrm>
              <a:off x="7740352" y="1268760"/>
              <a:ext cx="7302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Cos </a:t>
              </a:r>
              <a:r>
                <a:rPr lang="el-GR" dirty="0" smtClean="0"/>
                <a:t>β</a:t>
              </a:r>
              <a:endParaRPr lang="es-ES" dirty="0"/>
            </a:p>
          </p:txBody>
        </p:sp>
        <p:cxnSp>
          <p:nvCxnSpPr>
            <p:cNvPr id="30" name="29 Conector recto de flecha"/>
            <p:cNvCxnSpPr/>
            <p:nvPr/>
          </p:nvCxnSpPr>
          <p:spPr>
            <a:xfrm rot="5400000" flipH="1" flipV="1">
              <a:off x="7704348" y="1880828"/>
              <a:ext cx="432048" cy="720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Ejercicios 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Halla el área de la siguiente figura :</a:t>
            </a:r>
            <a:endParaRPr lang="es-ES" dirty="0"/>
          </a:p>
        </p:txBody>
      </p:sp>
      <p:grpSp>
        <p:nvGrpSpPr>
          <p:cNvPr id="4" name="3 Grupo"/>
          <p:cNvGrpSpPr/>
          <p:nvPr/>
        </p:nvGrpSpPr>
        <p:grpSpPr>
          <a:xfrm>
            <a:off x="611560" y="2420888"/>
            <a:ext cx="4248472" cy="4176464"/>
            <a:chOff x="2051720" y="1772816"/>
            <a:chExt cx="5297997" cy="4833828"/>
          </a:xfrm>
        </p:grpSpPr>
        <p:grpSp>
          <p:nvGrpSpPr>
            <p:cNvPr id="5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11" name="10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12" name="11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12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5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14" name="13 Triángulo isósceles"/>
          <p:cNvSpPr/>
          <p:nvPr/>
        </p:nvSpPr>
        <p:spPr>
          <a:xfrm>
            <a:off x="1403648" y="3212976"/>
            <a:ext cx="2664296" cy="1224136"/>
          </a:xfrm>
          <a:prstGeom prst="triangle">
            <a:avLst>
              <a:gd name="adj" fmla="val 2121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9" name="28 Grupo"/>
          <p:cNvGrpSpPr/>
          <p:nvPr/>
        </p:nvGrpSpPr>
        <p:grpSpPr>
          <a:xfrm>
            <a:off x="1475656" y="2636912"/>
            <a:ext cx="597923" cy="612936"/>
            <a:chOff x="-612576" y="3140968"/>
            <a:chExt cx="597923" cy="612936"/>
          </a:xfrm>
        </p:grpSpPr>
        <p:sp>
          <p:nvSpPr>
            <p:cNvPr id="15" name="14 Triángulo isósceles"/>
            <p:cNvSpPr/>
            <p:nvPr/>
          </p:nvSpPr>
          <p:spPr>
            <a:xfrm rot="13410934">
              <a:off x="-224035" y="3627770"/>
              <a:ext cx="209382" cy="126134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-612576" y="3140968"/>
              <a:ext cx="3145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β</a:t>
              </a:r>
              <a:endParaRPr lang="es-ES" dirty="0"/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467544" y="3212976"/>
            <a:ext cx="1584176" cy="1224136"/>
            <a:chOff x="-1836712" y="2780928"/>
            <a:chExt cx="1584176" cy="1224136"/>
          </a:xfrm>
        </p:grpSpPr>
        <p:grpSp>
          <p:nvGrpSpPr>
            <p:cNvPr id="16" name="15 Grupo"/>
            <p:cNvGrpSpPr/>
            <p:nvPr/>
          </p:nvGrpSpPr>
          <p:grpSpPr>
            <a:xfrm>
              <a:off x="-396552" y="2780928"/>
              <a:ext cx="144016" cy="1224136"/>
              <a:chOff x="1979712" y="4077072"/>
              <a:chExt cx="144016" cy="1224136"/>
            </a:xfrm>
          </p:grpSpPr>
          <p:cxnSp>
            <p:nvCxnSpPr>
              <p:cNvPr id="17" name="16 Conector recto de flecha"/>
              <p:cNvCxnSpPr/>
              <p:nvPr/>
            </p:nvCxnSpPr>
            <p:spPr>
              <a:xfrm rot="16200000" flipV="1">
                <a:off x="1376770" y="4680014"/>
                <a:ext cx="1215429" cy="9545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8" name="17 Rectángulo"/>
              <p:cNvSpPr/>
              <p:nvPr/>
            </p:nvSpPr>
            <p:spPr>
              <a:xfrm>
                <a:off x="1979712" y="5157192"/>
                <a:ext cx="144016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19" name="18 Rectángulo"/>
            <p:cNvSpPr/>
            <p:nvPr/>
          </p:nvSpPr>
          <p:spPr>
            <a:xfrm>
              <a:off x="-1836712" y="2852936"/>
              <a:ext cx="7277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ES" dirty="0" smtClean="0"/>
                <a:t>Sen </a:t>
              </a:r>
              <a:r>
                <a:rPr lang="el-GR" dirty="0" smtClean="0"/>
                <a:t>β</a:t>
              </a:r>
              <a:endParaRPr lang="es-ES" dirty="0"/>
            </a:p>
          </p:txBody>
        </p:sp>
        <p:cxnSp>
          <p:nvCxnSpPr>
            <p:cNvPr id="21" name="20 Conector recto de flecha"/>
            <p:cNvCxnSpPr>
              <a:stCxn id="19" idx="2"/>
            </p:cNvCxnSpPr>
            <p:nvPr/>
          </p:nvCxnSpPr>
          <p:spPr>
            <a:xfrm rot="16200000" flipH="1">
              <a:off x="-1218093" y="2967499"/>
              <a:ext cx="206732" cy="71627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CuadroTexto"/>
          <p:cNvSpPr txBox="1"/>
          <p:nvPr/>
        </p:nvSpPr>
        <p:spPr>
          <a:xfrm>
            <a:off x="6660232" y="2348880"/>
            <a:ext cx="164051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Recuerda que :</a:t>
            </a:r>
          </a:p>
          <a:p>
            <a:endParaRPr lang="es-ES" dirty="0" smtClean="0"/>
          </a:p>
          <a:p>
            <a:r>
              <a:rPr lang="es-ES" dirty="0" smtClean="0"/>
              <a:t>A= b x a / 2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508104" y="4509120"/>
            <a:ext cx="1773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 =  2 x Sen</a:t>
            </a:r>
            <a:r>
              <a:rPr lang="el-GR" dirty="0" smtClean="0"/>
              <a:t>β</a:t>
            </a:r>
            <a:r>
              <a:rPr lang="es-ES" dirty="0" smtClean="0"/>
              <a:t> / 2</a:t>
            </a:r>
          </a:p>
        </p:txBody>
      </p:sp>
      <p:sp>
        <p:nvSpPr>
          <p:cNvPr id="28" name="27 CuadroTexto"/>
          <p:cNvSpPr txBox="1"/>
          <p:nvPr/>
        </p:nvSpPr>
        <p:spPr>
          <a:xfrm>
            <a:off x="5508104" y="4941168"/>
            <a:ext cx="1128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 =  </a:t>
            </a:r>
            <a:r>
              <a:rPr lang="es-ES" dirty="0"/>
              <a:t>S</a:t>
            </a:r>
            <a:r>
              <a:rPr lang="es-ES" dirty="0" smtClean="0"/>
              <a:t>en</a:t>
            </a:r>
            <a:r>
              <a:rPr lang="el-GR" dirty="0" smtClean="0"/>
              <a:t>β</a:t>
            </a:r>
            <a:endParaRPr lang="es-ES" dirty="0" smtClean="0"/>
          </a:p>
        </p:txBody>
      </p:sp>
      <p:sp>
        <p:nvSpPr>
          <p:cNvPr id="30" name="29 CuadroTexto"/>
          <p:cNvSpPr txBox="1"/>
          <p:nvPr/>
        </p:nvSpPr>
        <p:spPr>
          <a:xfrm>
            <a:off x="2911550" y="458112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31" name="30 CuadroTexto"/>
          <p:cNvSpPr txBox="1"/>
          <p:nvPr/>
        </p:nvSpPr>
        <p:spPr>
          <a:xfrm>
            <a:off x="2267744" y="458112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</a:t>
            </a:r>
            <a:endParaRPr lang="es-ES" dirty="0"/>
          </a:p>
        </p:txBody>
      </p:sp>
      <p:grpSp>
        <p:nvGrpSpPr>
          <p:cNvPr id="32" name="31 Grupo"/>
          <p:cNvGrpSpPr/>
          <p:nvPr/>
        </p:nvGrpSpPr>
        <p:grpSpPr>
          <a:xfrm>
            <a:off x="1835696" y="5013176"/>
            <a:ext cx="1988840" cy="441340"/>
            <a:chOff x="1547664" y="4941168"/>
            <a:chExt cx="1988840" cy="441340"/>
          </a:xfrm>
        </p:grpSpPr>
        <p:sp>
          <p:nvSpPr>
            <p:cNvPr id="33" name="32 Abrir llave"/>
            <p:cNvSpPr/>
            <p:nvPr/>
          </p:nvSpPr>
          <p:spPr>
            <a:xfrm rot="16200000">
              <a:off x="2470076" y="4018756"/>
              <a:ext cx="144016" cy="198884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2376264" y="5013176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</a:t>
              </a:r>
              <a:endParaRPr lang="es-E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30" grpId="0"/>
      <p:bldP spid="3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516216" y="5157192"/>
            <a:ext cx="14814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6000" dirty="0" smtClean="0">
                <a:latin typeface="Vivaldi" pitchFamily="66" charset="0"/>
                <a:cs typeface="Estrangelo Edessa" pitchFamily="66" charset="0"/>
              </a:rPr>
              <a:t>Fin</a:t>
            </a:r>
            <a:endParaRPr lang="es-ES" sz="6000" dirty="0">
              <a:latin typeface="Vivaldi" pitchFamily="66" charset="0"/>
              <a:cs typeface="Estrangelo Edessa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30 Grupo"/>
          <p:cNvGrpSpPr/>
          <p:nvPr/>
        </p:nvGrpSpPr>
        <p:grpSpPr>
          <a:xfrm>
            <a:off x="2483768" y="2996952"/>
            <a:ext cx="4032448" cy="3645024"/>
            <a:chOff x="2051720" y="1772816"/>
            <a:chExt cx="5297997" cy="4833828"/>
          </a:xfrm>
        </p:grpSpPr>
        <p:grpSp>
          <p:nvGrpSpPr>
            <p:cNvPr id="32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38" name="37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39" name="38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39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32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37" name="36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Comic Sans MS" pitchFamily="66" charset="0"/>
              </a:rPr>
              <a:t>¿Qué es una C.T ?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Es aquella circunferencia que tiene en el centro su origen y su radio es 1.</a:t>
            </a:r>
          </a:p>
        </p:txBody>
      </p:sp>
      <p:grpSp>
        <p:nvGrpSpPr>
          <p:cNvPr id="19" name="18 Grupo"/>
          <p:cNvGrpSpPr/>
          <p:nvPr/>
        </p:nvGrpSpPr>
        <p:grpSpPr>
          <a:xfrm>
            <a:off x="1043608" y="3573016"/>
            <a:ext cx="3240360" cy="1080120"/>
            <a:chOff x="1043608" y="3501008"/>
            <a:chExt cx="3240360" cy="1080120"/>
          </a:xfrm>
        </p:grpSpPr>
        <p:cxnSp>
          <p:nvCxnSpPr>
            <p:cNvPr id="22" name="21 Conector recto de flecha"/>
            <p:cNvCxnSpPr/>
            <p:nvPr/>
          </p:nvCxnSpPr>
          <p:spPr>
            <a:xfrm>
              <a:off x="2411760" y="4077072"/>
              <a:ext cx="1872208" cy="5040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CuadroTexto"/>
            <p:cNvSpPr txBox="1"/>
            <p:nvPr/>
          </p:nvSpPr>
          <p:spPr>
            <a:xfrm>
              <a:off x="1043608" y="3501008"/>
              <a:ext cx="912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latin typeface="Comic Sans MS" pitchFamily="66" charset="0"/>
                </a:rPr>
                <a:t>Origen</a:t>
              </a:r>
              <a:endParaRPr lang="es-ES" dirty="0">
                <a:latin typeface="Comic Sans MS" pitchFamily="66" charset="0"/>
              </a:endParaRPr>
            </a:p>
          </p:txBody>
        </p:sp>
      </p:grpSp>
      <p:grpSp>
        <p:nvGrpSpPr>
          <p:cNvPr id="21" name="20 Grupo"/>
          <p:cNvGrpSpPr/>
          <p:nvPr/>
        </p:nvGrpSpPr>
        <p:grpSpPr>
          <a:xfrm>
            <a:off x="4716016" y="4077072"/>
            <a:ext cx="3336217" cy="1944216"/>
            <a:chOff x="4716016" y="4077072"/>
            <a:chExt cx="3336217" cy="1944216"/>
          </a:xfrm>
        </p:grpSpPr>
        <p:sp>
          <p:nvSpPr>
            <p:cNvPr id="24" name="23 Cerrar llave"/>
            <p:cNvSpPr/>
            <p:nvPr/>
          </p:nvSpPr>
          <p:spPr>
            <a:xfrm>
              <a:off x="4716016" y="4869160"/>
              <a:ext cx="216024" cy="1152128"/>
            </a:xfrm>
            <a:prstGeom prst="rightBrac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20" name="19 Grupo"/>
            <p:cNvGrpSpPr/>
            <p:nvPr/>
          </p:nvGrpSpPr>
          <p:grpSpPr>
            <a:xfrm>
              <a:off x="5004048" y="4077072"/>
              <a:ext cx="3048185" cy="1080120"/>
              <a:chOff x="6588224" y="2780928"/>
              <a:chExt cx="3048185" cy="1080120"/>
            </a:xfrm>
          </p:grpSpPr>
          <p:cxnSp>
            <p:nvCxnSpPr>
              <p:cNvPr id="26" name="25 Conector recto de flecha"/>
              <p:cNvCxnSpPr/>
              <p:nvPr/>
            </p:nvCxnSpPr>
            <p:spPr>
              <a:xfrm rot="10800000" flipV="1">
                <a:off x="6588224" y="3284984"/>
                <a:ext cx="1656184" cy="57606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28 CuadroTexto"/>
              <p:cNvSpPr txBox="1"/>
              <p:nvPr/>
            </p:nvSpPr>
            <p:spPr>
              <a:xfrm>
                <a:off x="8507574" y="2780928"/>
                <a:ext cx="11288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" dirty="0" smtClean="0">
                    <a:latin typeface="Comic Sans MS" pitchFamily="66" charset="0"/>
                  </a:rPr>
                  <a:t>Radio = 1</a:t>
                </a:r>
                <a:endParaRPr lang="es-ES" dirty="0">
                  <a:latin typeface="Comic Sans MS" pitchFamily="66" charset="0"/>
                </a:endParaRPr>
              </a:p>
            </p:txBody>
          </p:sp>
        </p:grp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Comic Sans MS" pitchFamily="66" charset="0"/>
              </a:rPr>
              <a:t>¿Cuáles son sus elementos?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389120"/>
          </a:xfrm>
        </p:spPr>
        <p:txBody>
          <a:bodyPr/>
          <a:lstStyle/>
          <a:p>
            <a:r>
              <a:rPr lang="es-ES" dirty="0" smtClean="0"/>
              <a:t>Son los siguientes :</a:t>
            </a:r>
          </a:p>
          <a:p>
            <a:pPr>
              <a:buFont typeface="Wingdings" pitchFamily="2" charset="2"/>
              <a:buChar char="Ø"/>
            </a:pP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- O = </a:t>
            </a:r>
            <a:r>
              <a:rPr lang="es-ES" sz="1800" dirty="0" smtClean="0">
                <a:latin typeface="Comic Sans MS" pitchFamily="66" charset="0"/>
              </a:rPr>
              <a:t>Origen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- OA =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- OB =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- AM = </a:t>
            </a:r>
            <a:r>
              <a:rPr lang="es-ES" sz="1800" dirty="0" smtClean="0">
                <a:latin typeface="Comic Sans MS" pitchFamily="66" charset="0"/>
              </a:rPr>
              <a:t>Arco AM </a:t>
            </a:r>
            <a:r>
              <a:rPr lang="el-GR" dirty="0" smtClean="0"/>
              <a:t>α</a:t>
            </a:r>
            <a:endParaRPr lang="es-ES" dirty="0" smtClean="0"/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- AP = </a:t>
            </a:r>
            <a:r>
              <a:rPr lang="es-ES" sz="1800" dirty="0" smtClean="0">
                <a:latin typeface="Comic Sans MS" pitchFamily="66" charset="0"/>
              </a:rPr>
              <a:t>Arco AP </a:t>
            </a:r>
            <a:r>
              <a:rPr lang="el-GR" dirty="0" smtClean="0"/>
              <a:t>β</a:t>
            </a:r>
            <a:endParaRPr lang="es-ES" dirty="0"/>
          </a:p>
        </p:txBody>
      </p:sp>
      <p:grpSp>
        <p:nvGrpSpPr>
          <p:cNvPr id="29" name="28 Grupo"/>
          <p:cNvGrpSpPr/>
          <p:nvPr/>
        </p:nvGrpSpPr>
        <p:grpSpPr>
          <a:xfrm>
            <a:off x="1925924" y="3469378"/>
            <a:ext cx="1386029" cy="720080"/>
            <a:chOff x="1979712" y="5661248"/>
            <a:chExt cx="1386029" cy="720080"/>
          </a:xfrm>
        </p:grpSpPr>
        <p:sp>
          <p:nvSpPr>
            <p:cNvPr id="4" name="3 CuadroTexto"/>
            <p:cNvSpPr txBox="1"/>
            <p:nvPr/>
          </p:nvSpPr>
          <p:spPr>
            <a:xfrm>
              <a:off x="2483768" y="5877272"/>
              <a:ext cx="881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>
                  <a:latin typeface="Comic Sans MS" pitchFamily="66" charset="0"/>
                </a:rPr>
                <a:t>Radios</a:t>
              </a:r>
              <a:endParaRPr lang="es-ES" dirty="0">
                <a:latin typeface="Comic Sans MS" pitchFamily="66" charset="0"/>
              </a:endParaRPr>
            </a:p>
          </p:txBody>
        </p:sp>
        <p:sp>
          <p:nvSpPr>
            <p:cNvPr id="5" name="4 Cerrar llave"/>
            <p:cNvSpPr/>
            <p:nvPr/>
          </p:nvSpPr>
          <p:spPr>
            <a:xfrm>
              <a:off x="1979712" y="5661248"/>
              <a:ext cx="144016" cy="720080"/>
            </a:xfrm>
            <a:prstGeom prst="rightBrac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8" name="27 Grupo"/>
          <p:cNvGrpSpPr/>
          <p:nvPr/>
        </p:nvGrpSpPr>
        <p:grpSpPr>
          <a:xfrm>
            <a:off x="5004048" y="2636912"/>
            <a:ext cx="3312368" cy="3393668"/>
            <a:chOff x="3995936" y="2060848"/>
            <a:chExt cx="4372606" cy="4545796"/>
          </a:xfrm>
        </p:grpSpPr>
        <p:grpSp>
          <p:nvGrpSpPr>
            <p:cNvPr id="9" name="8 Grupo"/>
            <p:cNvGrpSpPr/>
            <p:nvPr/>
          </p:nvGrpSpPr>
          <p:grpSpPr>
            <a:xfrm>
              <a:off x="4572000" y="2708920"/>
              <a:ext cx="3312368" cy="3384376"/>
              <a:chOff x="2915816" y="2996952"/>
              <a:chExt cx="3312368" cy="3384376"/>
            </a:xfrm>
          </p:grpSpPr>
          <p:sp>
            <p:nvSpPr>
              <p:cNvPr id="10" name="9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11" name="10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 de flecha"/>
              <p:cNvCxnSpPr/>
              <p:nvPr/>
            </p:nvCxnSpPr>
            <p:spPr>
              <a:xfrm>
                <a:off x="2915816" y="4725144"/>
                <a:ext cx="3312368" cy="1589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12 Arco"/>
            <p:cNvSpPr/>
            <p:nvPr/>
          </p:nvSpPr>
          <p:spPr>
            <a:xfrm>
              <a:off x="6084168" y="3429000"/>
              <a:ext cx="1368152" cy="2448272"/>
            </a:xfrm>
            <a:prstGeom prst="arc">
              <a:avLst>
                <a:gd name="adj1" fmla="val 16200000"/>
                <a:gd name="adj2" fmla="val 20497019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13 Triángulo isósceles"/>
            <p:cNvSpPr/>
            <p:nvPr/>
          </p:nvSpPr>
          <p:spPr>
            <a:xfrm rot="17131366">
              <a:off x="6680823" y="3304995"/>
              <a:ext cx="175317" cy="176002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3995936" y="4221088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A</a:t>
              </a:r>
              <a:endParaRPr lang="es-ES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084168" y="623731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B</a:t>
              </a:r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6012160" y="2060848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/>
                <a:t>B</a:t>
              </a: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8028384" y="4293096"/>
              <a:ext cx="340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A</a:t>
              </a:r>
              <a:endParaRPr lang="es-ES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6588224" y="2852936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dirty="0">
                  <a:latin typeface="Comic Sans MS" pitchFamily="66" charset="0"/>
                </a:rPr>
                <a:t>M</a:t>
              </a: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7380312" y="3356992"/>
              <a:ext cx="314510" cy="369332"/>
            </a:xfrm>
            <a:prstGeom prst="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l-GR" dirty="0" smtClean="0"/>
                <a:t>α</a:t>
              </a:r>
              <a:endParaRPr lang="es-ES" dirty="0"/>
            </a:p>
          </p:txBody>
        </p:sp>
        <p:sp>
          <p:nvSpPr>
            <p:cNvPr id="24" name="23 Arco"/>
            <p:cNvSpPr/>
            <p:nvPr/>
          </p:nvSpPr>
          <p:spPr>
            <a:xfrm>
              <a:off x="4860032" y="3284984"/>
              <a:ext cx="2520280" cy="3096344"/>
            </a:xfrm>
            <a:prstGeom prst="arc">
              <a:avLst>
                <a:gd name="adj1" fmla="val 14125218"/>
                <a:gd name="adj2" fmla="val 20497019"/>
              </a:avLst>
            </a:prstGeom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24 Triángulo isósceles"/>
            <p:cNvSpPr/>
            <p:nvPr/>
          </p:nvSpPr>
          <p:spPr>
            <a:xfrm rot="13356439">
              <a:off x="5177020" y="3684660"/>
              <a:ext cx="177441" cy="154744"/>
            </a:xfrm>
            <a:prstGeom prst="triangl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4644008" y="3501008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>
                  <a:latin typeface="Comic Sans MS" pitchFamily="66" charset="0"/>
                </a:rPr>
                <a:t>P</a:t>
              </a:r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5148064" y="2852936"/>
              <a:ext cx="314510" cy="369332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l-GR" dirty="0" smtClean="0"/>
                <a:t>β</a:t>
              </a:r>
              <a:endParaRPr lang="es-E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4211960" y="2852936"/>
            <a:ext cx="4248472" cy="3393668"/>
            <a:chOff x="2051720" y="1772816"/>
            <a:chExt cx="5297997" cy="4833828"/>
          </a:xfrm>
        </p:grpSpPr>
        <p:grpSp>
          <p:nvGrpSpPr>
            <p:cNvPr id="20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26" name="25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27" name="26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27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1" name="20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Ejercicios 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Dibujar los sgts. arcos en la C.T 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3645024"/>
            <a:ext cx="9380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UcParenR"/>
            </a:pPr>
            <a:r>
              <a:rPr lang="es-ES" dirty="0" smtClean="0"/>
              <a:t>50º</a:t>
            </a:r>
          </a:p>
          <a:p>
            <a:pPr marL="342900" indent="-342900">
              <a:buAutoNum type="alphaUcParenR"/>
            </a:pPr>
            <a:endParaRPr lang="es-ES" dirty="0" smtClean="0"/>
          </a:p>
          <a:p>
            <a:pPr marL="342900" indent="-342900">
              <a:buAutoNum type="alphaUcParenR"/>
            </a:pPr>
            <a:endParaRPr lang="es-ES" dirty="0" smtClean="0"/>
          </a:p>
          <a:p>
            <a:pPr marL="342900" indent="-342900">
              <a:buAutoNum type="alphaUcParenR"/>
            </a:pPr>
            <a:endParaRPr lang="es-ES" dirty="0"/>
          </a:p>
          <a:p>
            <a:pPr marL="342900" indent="-342900">
              <a:buAutoNum type="alphaUcParenR"/>
            </a:pPr>
            <a:r>
              <a:rPr lang="es-ES" dirty="0" smtClean="0"/>
              <a:t>-40º</a:t>
            </a:r>
            <a:endParaRPr lang="es-ES" dirty="0"/>
          </a:p>
        </p:txBody>
      </p:sp>
      <p:grpSp>
        <p:nvGrpSpPr>
          <p:cNvPr id="29" name="28 Grupo"/>
          <p:cNvGrpSpPr/>
          <p:nvPr/>
        </p:nvGrpSpPr>
        <p:grpSpPr>
          <a:xfrm>
            <a:off x="6905192" y="2636912"/>
            <a:ext cx="1590736" cy="907804"/>
            <a:chOff x="6905192" y="2636912"/>
            <a:chExt cx="1590736" cy="907804"/>
          </a:xfrm>
        </p:grpSpPr>
        <p:sp>
          <p:nvSpPr>
            <p:cNvPr id="9" name="8 Triángulo isósceles"/>
            <p:cNvSpPr/>
            <p:nvPr/>
          </p:nvSpPr>
          <p:spPr>
            <a:xfrm rot="18089485">
              <a:off x="6908287" y="3384905"/>
              <a:ext cx="156716" cy="162906"/>
            </a:xfrm>
            <a:prstGeom prst="triangle">
              <a:avLst>
                <a:gd name="adj" fmla="val 5150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1" name="10 Conector recto de flecha"/>
            <p:cNvCxnSpPr/>
            <p:nvPr/>
          </p:nvCxnSpPr>
          <p:spPr>
            <a:xfrm rot="10800000" flipV="1">
              <a:off x="7236296" y="3140968"/>
              <a:ext cx="576064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3 CuadroTexto"/>
            <p:cNvSpPr txBox="1"/>
            <p:nvPr/>
          </p:nvSpPr>
          <p:spPr>
            <a:xfrm>
              <a:off x="8000279" y="2636912"/>
              <a:ext cx="4956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50º</a:t>
              </a:r>
              <a:endParaRPr lang="es-ES" dirty="0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7442842" y="4973127"/>
            <a:ext cx="1177371" cy="1201469"/>
            <a:chOff x="7442842" y="4973127"/>
            <a:chExt cx="1177371" cy="1201469"/>
          </a:xfrm>
        </p:grpSpPr>
        <p:sp>
          <p:nvSpPr>
            <p:cNvPr id="15" name="14 Triángulo isósceles"/>
            <p:cNvSpPr/>
            <p:nvPr/>
          </p:nvSpPr>
          <p:spPr>
            <a:xfrm rot="12362121">
              <a:off x="7442842" y="4973127"/>
              <a:ext cx="183938" cy="165706"/>
            </a:xfrm>
            <a:prstGeom prst="triangle">
              <a:avLst>
                <a:gd name="adj" fmla="val 5150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cxnSp>
          <p:nvCxnSpPr>
            <p:cNvPr id="16" name="15 Conector recto de flecha"/>
            <p:cNvCxnSpPr/>
            <p:nvPr/>
          </p:nvCxnSpPr>
          <p:spPr>
            <a:xfrm rot="10800000">
              <a:off x="7740352" y="5229200"/>
              <a:ext cx="432048" cy="36004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17 CuadroTexto"/>
            <p:cNvSpPr txBox="1"/>
            <p:nvPr/>
          </p:nvSpPr>
          <p:spPr>
            <a:xfrm>
              <a:off x="8028384" y="5805264"/>
              <a:ext cx="5918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-40º</a:t>
              </a:r>
              <a:endParaRPr lang="es-E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4427984" y="3068960"/>
            <a:ext cx="4326397" cy="3249652"/>
            <a:chOff x="2051720" y="1772816"/>
            <a:chExt cx="5297997" cy="4833828"/>
          </a:xfrm>
        </p:grpSpPr>
        <p:grpSp>
          <p:nvGrpSpPr>
            <p:cNvPr id="14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20" name="19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21" name="20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21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14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16" name="15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Ejercicios 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Dibujar los sgts. arcos en la C.T 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475656" y="3573016"/>
            <a:ext cx="17399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s-ES" dirty="0" smtClean="0"/>
              <a:t>3</a:t>
            </a:r>
            <a:r>
              <a:rPr lang="el-GR" dirty="0" smtClean="0"/>
              <a:t>π</a:t>
            </a:r>
            <a:r>
              <a:rPr lang="es-ES" dirty="0" smtClean="0"/>
              <a:t>/4º = 135º</a:t>
            </a:r>
          </a:p>
          <a:p>
            <a:pPr marL="342900" indent="-342900">
              <a:buAutoNum type="alphaUcParenR"/>
            </a:pPr>
            <a:endParaRPr lang="es-ES" dirty="0"/>
          </a:p>
          <a:p>
            <a:pPr marL="342900" indent="-342900">
              <a:buAutoNum type="alphaUcParenR"/>
            </a:pPr>
            <a:endParaRPr lang="es-ES" dirty="0" smtClean="0"/>
          </a:p>
          <a:p>
            <a:pPr marL="342900" indent="-342900">
              <a:buAutoNum type="alphaUcParenR"/>
            </a:pPr>
            <a:endParaRPr lang="es-ES" dirty="0" smtClean="0"/>
          </a:p>
          <a:p>
            <a:pPr marL="342900" indent="-342900">
              <a:buAutoNum type="alphaUcParenR"/>
            </a:pPr>
            <a:r>
              <a:rPr lang="es-ES" dirty="0" smtClean="0"/>
              <a:t>3</a:t>
            </a:r>
            <a:r>
              <a:rPr lang="el-GR" dirty="0" smtClean="0"/>
              <a:t>π</a:t>
            </a:r>
            <a:r>
              <a:rPr lang="es-ES" dirty="0" smtClean="0"/>
              <a:t>/5º = 108º</a:t>
            </a:r>
            <a:endParaRPr lang="es-ES" dirty="0"/>
          </a:p>
        </p:txBody>
      </p:sp>
      <p:grpSp>
        <p:nvGrpSpPr>
          <p:cNvPr id="23" name="22 Grupo"/>
          <p:cNvGrpSpPr/>
          <p:nvPr/>
        </p:nvGrpSpPr>
        <p:grpSpPr>
          <a:xfrm>
            <a:off x="4716016" y="3356992"/>
            <a:ext cx="890908" cy="638079"/>
            <a:chOff x="6804248" y="1412776"/>
            <a:chExt cx="890908" cy="638079"/>
          </a:xfrm>
        </p:grpSpPr>
        <p:sp>
          <p:nvSpPr>
            <p:cNvPr id="10" name="9 CuadroTexto"/>
            <p:cNvSpPr txBox="1"/>
            <p:nvPr/>
          </p:nvSpPr>
          <p:spPr>
            <a:xfrm>
              <a:off x="6804248" y="1412776"/>
              <a:ext cx="54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135º</a:t>
              </a:r>
              <a:endParaRPr lang="es-ES" dirty="0"/>
            </a:p>
          </p:txBody>
        </p:sp>
        <p:sp>
          <p:nvSpPr>
            <p:cNvPr id="11" name="10 Triángulo isósceles"/>
            <p:cNvSpPr/>
            <p:nvPr/>
          </p:nvSpPr>
          <p:spPr>
            <a:xfrm rot="13711977">
              <a:off x="7538882" y="1894581"/>
              <a:ext cx="188657" cy="12389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4" name="23 Grupo"/>
          <p:cNvGrpSpPr/>
          <p:nvPr/>
        </p:nvGrpSpPr>
        <p:grpSpPr>
          <a:xfrm>
            <a:off x="5436096" y="2996952"/>
            <a:ext cx="810485" cy="630777"/>
            <a:chOff x="7164288" y="1052736"/>
            <a:chExt cx="810485" cy="630777"/>
          </a:xfrm>
        </p:grpSpPr>
        <p:sp>
          <p:nvSpPr>
            <p:cNvPr id="9" name="8 CuadroTexto"/>
            <p:cNvSpPr txBox="1"/>
            <p:nvPr/>
          </p:nvSpPr>
          <p:spPr>
            <a:xfrm>
              <a:off x="7164288" y="1052736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108º</a:t>
              </a:r>
              <a:endParaRPr lang="es-ES" dirty="0"/>
            </a:p>
          </p:txBody>
        </p:sp>
        <p:sp>
          <p:nvSpPr>
            <p:cNvPr id="12" name="11 Triángulo isósceles"/>
            <p:cNvSpPr/>
            <p:nvPr/>
          </p:nvSpPr>
          <p:spPr>
            <a:xfrm rot="14547877">
              <a:off x="7821032" y="1529771"/>
              <a:ext cx="179236" cy="128247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Ejercicios :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Calcular el área de la sgt. figura</a:t>
            </a:r>
            <a:endParaRPr lang="es-ES" dirty="0"/>
          </a:p>
        </p:txBody>
      </p:sp>
      <p:grpSp>
        <p:nvGrpSpPr>
          <p:cNvPr id="23" name="22 Grupo"/>
          <p:cNvGrpSpPr/>
          <p:nvPr/>
        </p:nvGrpSpPr>
        <p:grpSpPr>
          <a:xfrm>
            <a:off x="1115616" y="2996952"/>
            <a:ext cx="3318006" cy="3024336"/>
            <a:chOff x="1115616" y="2996952"/>
            <a:chExt cx="3318006" cy="3024336"/>
          </a:xfrm>
        </p:grpSpPr>
        <p:grpSp>
          <p:nvGrpSpPr>
            <p:cNvPr id="4" name="3 Grupo"/>
            <p:cNvGrpSpPr/>
            <p:nvPr/>
          </p:nvGrpSpPr>
          <p:grpSpPr>
            <a:xfrm>
              <a:off x="1115616" y="2996952"/>
              <a:ext cx="3240360" cy="3024336"/>
              <a:chOff x="2915816" y="2996952"/>
              <a:chExt cx="3312368" cy="3384376"/>
            </a:xfrm>
          </p:grpSpPr>
          <p:sp>
            <p:nvSpPr>
              <p:cNvPr id="5" name="4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6" name="5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6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7 Triángulo rectángulo"/>
            <p:cNvSpPr/>
            <p:nvPr/>
          </p:nvSpPr>
          <p:spPr>
            <a:xfrm flipH="1">
              <a:off x="1403648" y="2996952"/>
              <a:ext cx="2592288" cy="1553315"/>
            </a:xfrm>
            <a:prstGeom prst="rtTriangl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139952" y="3501008"/>
              <a:ext cx="2936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5</a:t>
              </a:r>
              <a:endParaRPr lang="es-ES" dirty="0"/>
            </a:p>
          </p:txBody>
        </p:sp>
      </p:grpSp>
      <p:sp>
        <p:nvSpPr>
          <p:cNvPr id="11" name="10 CuadroTexto"/>
          <p:cNvSpPr txBox="1"/>
          <p:nvPr/>
        </p:nvSpPr>
        <p:spPr>
          <a:xfrm>
            <a:off x="3131840" y="458112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1979712" y="4581128"/>
            <a:ext cx="25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1</a:t>
            </a:r>
            <a:endParaRPr lang="es-ES" dirty="0"/>
          </a:p>
        </p:txBody>
      </p:sp>
      <p:grpSp>
        <p:nvGrpSpPr>
          <p:cNvPr id="24" name="23 Grupo"/>
          <p:cNvGrpSpPr/>
          <p:nvPr/>
        </p:nvGrpSpPr>
        <p:grpSpPr>
          <a:xfrm>
            <a:off x="1547664" y="4941168"/>
            <a:ext cx="1988840" cy="441340"/>
            <a:chOff x="1547664" y="4941168"/>
            <a:chExt cx="1988840" cy="441340"/>
          </a:xfrm>
        </p:grpSpPr>
        <p:sp>
          <p:nvSpPr>
            <p:cNvPr id="17" name="16 Abrir llave"/>
            <p:cNvSpPr/>
            <p:nvPr/>
          </p:nvSpPr>
          <p:spPr>
            <a:xfrm rot="16200000">
              <a:off x="2470076" y="4018756"/>
              <a:ext cx="144016" cy="1988840"/>
            </a:xfrm>
            <a:prstGeom prst="lef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8" name="17 CuadroTexto"/>
            <p:cNvSpPr txBox="1"/>
            <p:nvPr/>
          </p:nvSpPr>
          <p:spPr>
            <a:xfrm>
              <a:off x="2376264" y="5013176"/>
              <a:ext cx="2968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</a:t>
              </a:r>
              <a:endParaRPr lang="es-ES" dirty="0"/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6660232" y="2492896"/>
            <a:ext cx="1640514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Recuerda que :</a:t>
            </a:r>
          </a:p>
          <a:p>
            <a:endParaRPr lang="es-ES" dirty="0" smtClean="0"/>
          </a:p>
          <a:p>
            <a:r>
              <a:rPr lang="es-ES" dirty="0" smtClean="0"/>
              <a:t>A= b x a / 2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292080" y="4365104"/>
            <a:ext cx="1336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 = 2 x 5 / 2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5292080" y="4797152"/>
            <a:ext cx="1096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 = 10 / 2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292080" y="5229200"/>
            <a:ext cx="687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 = 5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/>
          <a:lstStyle/>
          <a:p>
            <a:pPr algn="ctr"/>
            <a:r>
              <a:rPr lang="es-ES" dirty="0" smtClean="0"/>
              <a:t>C.T 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3669040"/>
          </a:xfrm>
        </p:spPr>
        <p:txBody>
          <a:bodyPr/>
          <a:lstStyle/>
          <a:p>
            <a:r>
              <a:rPr lang="es-ES" u="sng" dirty="0" smtClean="0">
                <a:solidFill>
                  <a:schemeClr val="bg2">
                    <a:lumMod val="50000"/>
                  </a:schemeClr>
                </a:solidFill>
              </a:rPr>
              <a:t>Arco en Posición Normal:</a:t>
            </a:r>
          </a:p>
          <a:p>
            <a:pPr>
              <a:buNone/>
            </a:pPr>
            <a:r>
              <a:rPr lang="es-ES" dirty="0" smtClean="0"/>
              <a:t>   </a:t>
            </a:r>
            <a:r>
              <a:rPr lang="es-ES" dirty="0" smtClean="0">
                <a:latin typeface="Comic Sans MS" pitchFamily="66" charset="0"/>
              </a:rPr>
              <a:t>Es aquel arco + ó – que se genera a partir del punto “O”  a cualquier parte de la C.T .</a:t>
            </a:r>
            <a:endParaRPr lang="es-ES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20 Grupo"/>
          <p:cNvGrpSpPr/>
          <p:nvPr/>
        </p:nvGrpSpPr>
        <p:grpSpPr>
          <a:xfrm>
            <a:off x="4499992" y="3068960"/>
            <a:ext cx="4248472" cy="3249652"/>
            <a:chOff x="2051720" y="1772816"/>
            <a:chExt cx="5297997" cy="4833828"/>
          </a:xfrm>
        </p:grpSpPr>
        <p:grpSp>
          <p:nvGrpSpPr>
            <p:cNvPr id="22" name="3 Grupo"/>
            <p:cNvGrpSpPr/>
            <p:nvPr/>
          </p:nvGrpSpPr>
          <p:grpSpPr>
            <a:xfrm>
              <a:off x="2699792" y="1916832"/>
              <a:ext cx="4104456" cy="4320480"/>
              <a:chOff x="2915816" y="2996952"/>
              <a:chExt cx="3312368" cy="3384376"/>
            </a:xfrm>
          </p:grpSpPr>
          <p:sp>
            <p:nvSpPr>
              <p:cNvPr id="28" name="27 Elipse"/>
              <p:cNvSpPr/>
              <p:nvPr/>
            </p:nvSpPr>
            <p:spPr>
              <a:xfrm>
                <a:off x="3203848" y="3356992"/>
                <a:ext cx="2664296" cy="2736304"/>
              </a:xfrm>
              <a:prstGeom prst="ellipse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smtClean="0"/>
                  <a:t>0</a:t>
                </a:r>
                <a:endParaRPr lang="es-ES" dirty="0"/>
              </a:p>
            </p:txBody>
          </p:sp>
          <p:cxnSp>
            <p:nvCxnSpPr>
              <p:cNvPr id="29" name="28 Conector recto de flecha"/>
              <p:cNvCxnSpPr/>
              <p:nvPr/>
            </p:nvCxnSpPr>
            <p:spPr>
              <a:xfrm rot="16200000" flipH="1">
                <a:off x="2843808" y="4653136"/>
                <a:ext cx="3384376" cy="7200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 de flecha"/>
              <p:cNvCxnSpPr/>
              <p:nvPr/>
            </p:nvCxnSpPr>
            <p:spPr>
              <a:xfrm>
                <a:off x="2915816" y="4725144"/>
                <a:ext cx="3312368" cy="1588"/>
              </a:xfrm>
              <a:prstGeom prst="straightConnector1">
                <a:avLst/>
              </a:prstGeom>
              <a:ln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22 CuadroTexto"/>
            <p:cNvSpPr txBox="1"/>
            <p:nvPr/>
          </p:nvSpPr>
          <p:spPr>
            <a:xfrm>
              <a:off x="6804248" y="3645024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0º</a:t>
              </a:r>
              <a:endParaRPr lang="es-ES" dirty="0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4067944" y="1772816"/>
              <a:ext cx="5132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90º</a:t>
              </a:r>
              <a:endParaRPr lang="es-ES" dirty="0"/>
            </a:p>
          </p:txBody>
        </p:sp>
        <p:sp>
          <p:nvSpPr>
            <p:cNvPr id="25" name="24 CuadroTexto"/>
            <p:cNvSpPr txBox="1"/>
            <p:nvPr/>
          </p:nvSpPr>
          <p:spPr>
            <a:xfrm>
              <a:off x="2051720" y="3861048"/>
              <a:ext cx="5822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180º</a:t>
              </a:r>
              <a:endParaRPr lang="es-ES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4211960" y="6237312"/>
              <a:ext cx="6054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270º</a:t>
              </a:r>
              <a:endParaRPr lang="es-ES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6732240" y="4293096"/>
              <a:ext cx="617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360º</a:t>
              </a:r>
              <a:endParaRPr lang="es-ES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Ejemplito 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Ubicar en la C.T los sgts ángulos e indicar en que cuadrante están : 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467544" y="3573016"/>
            <a:ext cx="359790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arenR"/>
            </a:pPr>
            <a:r>
              <a:rPr lang="es-ES" dirty="0" smtClean="0"/>
              <a:t>135º € primer cuadrante</a:t>
            </a:r>
          </a:p>
          <a:p>
            <a:pPr marL="342900" indent="-342900">
              <a:buAutoNum type="alphaUcParenR"/>
            </a:pPr>
            <a:endParaRPr lang="es-ES" dirty="0"/>
          </a:p>
          <a:p>
            <a:pPr marL="342900" indent="-342900">
              <a:buAutoNum type="alphaUcParenR"/>
            </a:pPr>
            <a:r>
              <a:rPr lang="es-ES" dirty="0" smtClean="0"/>
              <a:t>90º  = no pertenece a</a:t>
            </a:r>
          </a:p>
          <a:p>
            <a:pPr marL="342900" indent="-342900"/>
            <a:r>
              <a:rPr lang="es-ES" dirty="0"/>
              <a:t> </a:t>
            </a:r>
            <a:r>
              <a:rPr lang="es-ES" dirty="0" smtClean="0"/>
              <a:t>      ningún cuadrante entonces </a:t>
            </a:r>
          </a:p>
          <a:p>
            <a:pPr marL="342900" indent="-342900"/>
            <a:r>
              <a:rPr lang="es-ES" dirty="0"/>
              <a:t> </a:t>
            </a:r>
            <a:r>
              <a:rPr lang="es-ES" dirty="0" smtClean="0"/>
              <a:t>     es “</a:t>
            </a:r>
            <a:r>
              <a:rPr lang="es-ES" b="1" dirty="0" smtClean="0"/>
              <a:t>un ángulo no cuadrantal”</a:t>
            </a:r>
            <a:endParaRPr lang="es-ES" b="1" dirty="0"/>
          </a:p>
        </p:txBody>
      </p:sp>
      <p:cxnSp>
        <p:nvCxnSpPr>
          <p:cNvPr id="10" name="9 Conector recto de flecha"/>
          <p:cNvCxnSpPr/>
          <p:nvPr/>
        </p:nvCxnSpPr>
        <p:spPr>
          <a:xfrm rot="16200000" flipV="1">
            <a:off x="5922150" y="3951058"/>
            <a:ext cx="1368152" cy="360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pSp>
        <p:nvGrpSpPr>
          <p:cNvPr id="32" name="31 Grupo"/>
          <p:cNvGrpSpPr/>
          <p:nvPr/>
        </p:nvGrpSpPr>
        <p:grpSpPr>
          <a:xfrm>
            <a:off x="4788024" y="3140968"/>
            <a:ext cx="1856631" cy="1543495"/>
            <a:chOff x="7740352" y="908720"/>
            <a:chExt cx="1856631" cy="1543495"/>
          </a:xfrm>
        </p:grpSpPr>
        <p:cxnSp>
          <p:nvCxnSpPr>
            <p:cNvPr id="14" name="13 Conector recto de flecha"/>
            <p:cNvCxnSpPr/>
            <p:nvPr/>
          </p:nvCxnSpPr>
          <p:spPr>
            <a:xfrm rot="16200000" flipV="1">
              <a:off x="8660285" y="1515516"/>
              <a:ext cx="967430" cy="90596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15" name="14 CuadroTexto"/>
            <p:cNvSpPr txBox="1"/>
            <p:nvPr/>
          </p:nvSpPr>
          <p:spPr>
            <a:xfrm>
              <a:off x="7740352" y="908720"/>
              <a:ext cx="54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135º</a:t>
              </a:r>
              <a:endParaRPr lang="es-ES" dirty="0"/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3563888" y="4437112"/>
            <a:ext cx="2160240" cy="1665476"/>
            <a:chOff x="539552" y="4797152"/>
            <a:chExt cx="2160240" cy="1665476"/>
          </a:xfrm>
        </p:grpSpPr>
        <p:cxnSp>
          <p:nvCxnSpPr>
            <p:cNvPr id="18" name="17 Conector recto de flecha"/>
            <p:cNvCxnSpPr/>
            <p:nvPr/>
          </p:nvCxnSpPr>
          <p:spPr>
            <a:xfrm rot="5400000" flipH="1" flipV="1">
              <a:off x="1799692" y="5121188"/>
              <a:ext cx="1224136" cy="57606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19 CuadroTexto"/>
            <p:cNvSpPr txBox="1"/>
            <p:nvPr/>
          </p:nvSpPr>
          <p:spPr>
            <a:xfrm>
              <a:off x="539552" y="6093296"/>
              <a:ext cx="1481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dirty="0" smtClean="0"/>
                <a:t>2º  cuadrante</a:t>
              </a:r>
              <a:endParaRPr lang="es-ES" dirty="0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268760"/>
            <a:ext cx="8784976" cy="566936"/>
          </a:xfrm>
        </p:spPr>
        <p:txBody>
          <a:bodyPr>
            <a:noAutofit/>
          </a:bodyPr>
          <a:lstStyle/>
          <a:p>
            <a:r>
              <a:rPr lang="es-ES" sz="3600" dirty="0" smtClean="0"/>
              <a:t>Representación del seno y el coseno en una C.T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687688"/>
          </a:xfrm>
        </p:spPr>
        <p:txBody>
          <a:bodyPr/>
          <a:lstStyle/>
          <a:p>
            <a:r>
              <a:rPr lang="es-ES" dirty="0" smtClean="0"/>
              <a:t>1.- </a:t>
            </a:r>
            <a:r>
              <a:rPr lang="es-ES" b="1" u="sng" dirty="0" smtClean="0">
                <a:solidFill>
                  <a:schemeClr val="bg2">
                    <a:lumMod val="75000"/>
                  </a:schemeClr>
                </a:solidFill>
              </a:rPr>
              <a:t>Seno</a:t>
            </a:r>
            <a:r>
              <a:rPr lang="es-ES" dirty="0" smtClean="0"/>
              <a:t> = El seno de un arco , es la ordenada del extremo del arco y se representa mediante una vertical trazada desde el eje de abscisas hasta el extremo de un arco .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228</TotalTime>
  <Words>453</Words>
  <Application>Microsoft Office PowerPoint</Application>
  <PresentationFormat>Presentación en pantalla (4:3)</PresentationFormat>
  <Paragraphs>149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Flujo</vt:lpstr>
      <vt:lpstr>Circunferencia Trigonométrica</vt:lpstr>
      <vt:lpstr>¿Qué es una C.T ?</vt:lpstr>
      <vt:lpstr>¿Cuáles son sus elementos?</vt:lpstr>
      <vt:lpstr>Ejercicios :</vt:lpstr>
      <vt:lpstr>Ejercicios :</vt:lpstr>
      <vt:lpstr>Ejercicios :</vt:lpstr>
      <vt:lpstr>C.T II</vt:lpstr>
      <vt:lpstr>Ejemplito :</vt:lpstr>
      <vt:lpstr>Representación del seno y el coseno en una C.T</vt:lpstr>
      <vt:lpstr>Mejor con ejemplo :</vt:lpstr>
      <vt:lpstr>Diapositiva 11</vt:lpstr>
      <vt:lpstr>Mejor con ejemplo :</vt:lpstr>
      <vt:lpstr>Ejercicio :</vt:lpstr>
      <vt:lpstr>Ejercicios :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Circunferencia Trigonométrica</dc:title>
  <dc:creator>Cristian</dc:creator>
  <cp:lastModifiedBy>Cristian</cp:lastModifiedBy>
  <cp:revision>24</cp:revision>
  <dcterms:created xsi:type="dcterms:W3CDTF">2010-12-11T16:52:32Z</dcterms:created>
  <dcterms:modified xsi:type="dcterms:W3CDTF">2010-12-13T23:41:59Z</dcterms:modified>
</cp:coreProperties>
</file>