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8" r:id="rId12"/>
    <p:sldId id="267" r:id="rId13"/>
    <p:sldId id="269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458" autoAdjust="0"/>
    <p:restoredTop sz="98747" autoAdjust="0"/>
  </p:normalViewPr>
  <p:slideViewPr>
    <p:cSldViewPr>
      <p:cViewPr>
        <p:scale>
          <a:sx n="51" d="100"/>
          <a:sy n="51" d="100"/>
        </p:scale>
        <p:origin x="-5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FE9283C-D1F4-4165-B1A9-E66F618C9402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1BEEC4-2B15-4E91-8675-EE8CA40E2F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283C-D1F4-4165-B1A9-E66F618C9402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BEEC4-2B15-4E91-8675-EE8CA40E2F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FE9283C-D1F4-4165-B1A9-E66F618C9402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91BEEC4-2B15-4E91-8675-EE8CA40E2F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283C-D1F4-4165-B1A9-E66F618C9402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1BEEC4-2B15-4E91-8675-EE8CA40E2FC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283C-D1F4-4165-B1A9-E66F618C9402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91BEEC4-2B15-4E91-8675-EE8CA40E2FC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FE9283C-D1F4-4165-B1A9-E66F618C9402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91BEEC4-2B15-4E91-8675-EE8CA40E2FC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FE9283C-D1F4-4165-B1A9-E66F618C9402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91BEEC4-2B15-4E91-8675-EE8CA40E2FC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283C-D1F4-4165-B1A9-E66F618C9402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1BEEC4-2B15-4E91-8675-EE8CA40E2F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283C-D1F4-4165-B1A9-E66F618C9402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1BEEC4-2B15-4E91-8675-EE8CA40E2F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9283C-D1F4-4165-B1A9-E66F618C9402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1BEEC4-2B15-4E91-8675-EE8CA40E2FC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FE9283C-D1F4-4165-B1A9-E66F618C9402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91BEEC4-2B15-4E91-8675-EE8CA40E2FC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FE9283C-D1F4-4165-B1A9-E66F618C9402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91BEEC4-2B15-4E91-8675-EE8CA40E2F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429684" cy="5572164"/>
          </a:xfrm>
        </p:spPr>
        <p:txBody>
          <a:bodyPr>
            <a:noAutofit/>
          </a:bodyPr>
          <a:lstStyle/>
          <a:p>
            <a:pPr algn="ctr"/>
            <a:r>
              <a:rPr lang="es-ES" sz="60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RAZONES</a:t>
            </a:r>
            <a:br>
              <a:rPr lang="es-ES" sz="60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</a:br>
            <a:r>
              <a:rPr lang="es-ES" sz="60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TRIGONOMETRICAS</a:t>
            </a:r>
            <a:br>
              <a:rPr lang="es-ES" sz="60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</a:br>
            <a:r>
              <a:rPr lang="es-ES" sz="60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DE   ANGULOS</a:t>
            </a:r>
            <a:br>
              <a:rPr lang="es-ES" sz="60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</a:br>
            <a:r>
              <a:rPr lang="es-ES" sz="60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de cualquier</a:t>
            </a:r>
            <a:br>
              <a:rPr lang="es-ES" sz="60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</a:br>
            <a:r>
              <a:rPr lang="es-ES" sz="60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magnitud</a:t>
            </a:r>
            <a:br>
              <a:rPr lang="es-ES" sz="60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</a:br>
            <a:r>
              <a:rPr lang="es-ES" sz="60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(</a:t>
            </a:r>
            <a:r>
              <a:rPr lang="es-ES" sz="6000" u="sng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R.T.C.M</a:t>
            </a:r>
            <a:r>
              <a:rPr lang="es-ES" sz="6000" cap="none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howcard Gothic" pitchFamily="82" charset="0"/>
              </a:rPr>
              <a:t>)</a:t>
            </a:r>
            <a:endParaRPr lang="es-ES" sz="6000" cap="none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Showcard Gothic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357166"/>
            <a:ext cx="8072494" cy="5357850"/>
          </a:xfrm>
        </p:spPr>
        <p:txBody>
          <a:bodyPr>
            <a:normAutofit/>
          </a:bodyPr>
          <a:lstStyle/>
          <a:p>
            <a:r>
              <a:rPr lang="es-ES" sz="6600" dirty="0" smtClean="0">
                <a:latin typeface="Broadway" pitchFamily="82" charset="0"/>
              </a:rPr>
              <a:t>GRUPO:</a:t>
            </a:r>
          </a:p>
          <a:p>
            <a:pPr>
              <a:buFont typeface="Arial" pitchFamily="34" charset="0"/>
              <a:buChar char="•"/>
            </a:pPr>
            <a:r>
              <a:rPr lang="es-ES" sz="6600" dirty="0" smtClean="0">
                <a:latin typeface="Century Gothic" pitchFamily="34" charset="0"/>
              </a:rPr>
              <a:t>SUSAN CHAUPI.</a:t>
            </a:r>
          </a:p>
          <a:p>
            <a:pPr>
              <a:buFont typeface="Arial" pitchFamily="34" charset="0"/>
              <a:buChar char="•"/>
            </a:pPr>
            <a:r>
              <a:rPr lang="es-ES" sz="6600" dirty="0" smtClean="0">
                <a:latin typeface="Century Gothic" pitchFamily="34" charset="0"/>
              </a:rPr>
              <a:t>AARÓN </a:t>
            </a:r>
            <a:r>
              <a:rPr lang="es-ES" sz="6600" dirty="0" smtClean="0">
                <a:latin typeface="Century Gothic" pitchFamily="34" charset="0"/>
              </a:rPr>
              <a:t>BERMEO.</a:t>
            </a:r>
          </a:p>
          <a:p>
            <a:pPr>
              <a:buFont typeface="Arial" pitchFamily="34" charset="0"/>
              <a:buChar char="•"/>
            </a:pPr>
            <a:r>
              <a:rPr lang="es-ES" sz="6600" dirty="0" smtClean="0">
                <a:latin typeface="Century Gothic" pitchFamily="34" charset="0"/>
              </a:rPr>
              <a:t>INGRID IPANAQUE.</a:t>
            </a:r>
            <a:endParaRPr lang="es-ES" sz="2000" dirty="0">
              <a:latin typeface="Century Gothic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6072206"/>
            <a:ext cx="214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Century Gothic" pitchFamily="34" charset="0"/>
              </a:rPr>
              <a:t>3º SEC.</a:t>
            </a:r>
            <a:endParaRPr lang="es-ES" dirty="0">
              <a:latin typeface="Century Gothic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357422" y="6000768"/>
            <a:ext cx="6786578" cy="857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 smtClean="0">
                <a:latin typeface="Broadway" pitchFamily="82" charset="0"/>
              </a:rPr>
              <a:t>TRIGONOMETRIA</a:t>
            </a:r>
            <a:endParaRPr lang="es-ES" sz="4800" dirty="0">
              <a:latin typeface="Broadway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85786" y="1928802"/>
            <a:ext cx="787766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Broadway" pitchFamily="82" charset="0"/>
              </a:rPr>
              <a:t>ALUMNA:</a:t>
            </a:r>
          </a:p>
          <a:p>
            <a:r>
              <a:rPr lang="es-ES" sz="6000" dirty="0" smtClean="0">
                <a:latin typeface="Broadway" pitchFamily="82" charset="0"/>
              </a:rPr>
              <a:t>INGRID IPANAQUE.</a:t>
            </a:r>
            <a:endParaRPr lang="es-ES" sz="1400" dirty="0"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  <p:bldP spid="7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Flecha izquierda y derecha"/>
          <p:cNvSpPr/>
          <p:nvPr/>
        </p:nvSpPr>
        <p:spPr>
          <a:xfrm>
            <a:off x="214282" y="3357562"/>
            <a:ext cx="8715436" cy="357190"/>
          </a:xfrm>
          <a:prstGeom prst="leftRightArrow">
            <a:avLst>
              <a:gd name="adj1" fmla="val 0"/>
              <a:gd name="adj2" fmla="val 449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Flecha izquierda y derecha"/>
          <p:cNvSpPr/>
          <p:nvPr/>
        </p:nvSpPr>
        <p:spPr>
          <a:xfrm rot="5400000">
            <a:off x="1428728" y="3286124"/>
            <a:ext cx="6429420" cy="285752"/>
          </a:xfrm>
          <a:prstGeom prst="leftRightArrow">
            <a:avLst>
              <a:gd name="adj1" fmla="val 0"/>
              <a:gd name="adj2" fmla="val 449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onector"/>
          <p:cNvSpPr/>
          <p:nvPr/>
        </p:nvSpPr>
        <p:spPr>
          <a:xfrm>
            <a:off x="4572000" y="3500438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786314" y="0"/>
            <a:ext cx="401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Y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786314" y="6396335"/>
            <a:ext cx="529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-Y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733310" y="3857628"/>
            <a:ext cx="410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X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857628"/>
            <a:ext cx="538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latin typeface="Showcard Gothic" pitchFamily="82" charset="0"/>
              </a:rPr>
              <a:t>-</a:t>
            </a:r>
            <a:r>
              <a:rPr lang="es-ES" sz="2400" dirty="0" smtClean="0">
                <a:latin typeface="Showcard Gothic" pitchFamily="82" charset="0"/>
              </a:rPr>
              <a:t>X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5720" y="357166"/>
            <a:ext cx="24879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 smtClean="0">
                <a:latin typeface="Broadway" pitchFamily="82" charset="0"/>
              </a:rPr>
              <a:t>SIGNOS...</a:t>
            </a:r>
            <a:endParaRPr lang="es-ES" dirty="0">
              <a:latin typeface="Broadway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7858148" y="428604"/>
            <a:ext cx="8050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400" dirty="0" smtClean="0"/>
              <a:t>I C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928926" y="357166"/>
            <a:ext cx="9284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400" dirty="0" smtClean="0"/>
              <a:t>II C</a:t>
            </a:r>
            <a:endParaRPr lang="es-ES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071802" y="5857892"/>
            <a:ext cx="10518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400" dirty="0" smtClean="0"/>
              <a:t>III C</a:t>
            </a:r>
            <a:endParaRPr lang="es-ES" sz="44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7643834" y="5857892"/>
            <a:ext cx="11464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400" dirty="0" smtClean="0"/>
              <a:t>IV C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85720" y="500042"/>
            <a:ext cx="24440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SON POSITIVOS...</a:t>
            </a:r>
            <a:endParaRPr lang="es-ES" dirty="0" smtClean="0"/>
          </a:p>
        </p:txBody>
      </p:sp>
      <p:sp>
        <p:nvSpPr>
          <p:cNvPr id="15" name="14 CuadroTexto"/>
          <p:cNvSpPr txBox="1"/>
          <p:nvPr/>
        </p:nvSpPr>
        <p:spPr>
          <a:xfrm>
            <a:off x="5500694" y="1928802"/>
            <a:ext cx="2993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atin typeface="Century Gothic" pitchFamily="34" charset="0"/>
              </a:rPr>
              <a:t>TODAS LAS R.T</a:t>
            </a:r>
            <a:endParaRPr lang="es-ES" sz="2400" dirty="0">
              <a:latin typeface="Century Gothic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714480" y="1643050"/>
            <a:ext cx="10567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atin typeface="Century Gothic" pitchFamily="34" charset="0"/>
              </a:rPr>
              <a:t>SEN</a:t>
            </a:r>
          </a:p>
          <a:p>
            <a:r>
              <a:rPr lang="es-ES" sz="3200" dirty="0" smtClean="0">
                <a:latin typeface="Century Gothic" pitchFamily="34" charset="0"/>
              </a:rPr>
              <a:t>CSC</a:t>
            </a:r>
            <a:endParaRPr lang="es-ES" sz="2400" dirty="0">
              <a:latin typeface="Century Gothic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714480" y="4500570"/>
            <a:ext cx="105028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atin typeface="Century Gothic" pitchFamily="34" charset="0"/>
              </a:rPr>
              <a:t>TG</a:t>
            </a:r>
          </a:p>
          <a:p>
            <a:r>
              <a:rPr lang="es-ES" sz="3200" dirty="0" smtClean="0">
                <a:latin typeface="Century Gothic" pitchFamily="34" charset="0"/>
              </a:rPr>
              <a:t>CTG</a:t>
            </a:r>
            <a:endParaRPr lang="es-ES" sz="2400" dirty="0">
              <a:latin typeface="Century Gothic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236356" y="4500570"/>
            <a:ext cx="119455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atin typeface="Century Gothic" pitchFamily="34" charset="0"/>
              </a:rPr>
              <a:t>COS </a:t>
            </a:r>
          </a:p>
          <a:p>
            <a:r>
              <a:rPr lang="es-ES" sz="3200" dirty="0" smtClean="0">
                <a:latin typeface="Century Gothic" pitchFamily="34" charset="0"/>
              </a:rPr>
              <a:t>SEC</a:t>
            </a:r>
            <a:endParaRPr lang="es-ES" sz="24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357167"/>
            <a:ext cx="371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latin typeface="Broadway" pitchFamily="82" charset="0"/>
              </a:rPr>
              <a:t>EJEMPLO...</a:t>
            </a:r>
            <a:endParaRPr lang="es-ES" sz="4000" dirty="0">
              <a:latin typeface="Broadway" pitchFamily="82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00034" y="2071678"/>
            <a:ext cx="27558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atin typeface="Century Gothic" pitchFamily="34" charset="0"/>
              </a:rPr>
              <a:t>SEN 128º   (+)</a:t>
            </a:r>
            <a:endParaRPr lang="es-ES" sz="3200" dirty="0">
              <a:latin typeface="Century Gothic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00034" y="3405846"/>
            <a:ext cx="25603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atin typeface="Century Gothic" pitchFamily="34" charset="0"/>
              </a:rPr>
              <a:t>TG 231º   (+)</a:t>
            </a:r>
            <a:endParaRPr lang="es-ES" sz="3200" dirty="0">
              <a:latin typeface="Century Gothic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00034" y="4763168"/>
            <a:ext cx="2924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atin typeface="Century Gothic" pitchFamily="34" charset="0"/>
              </a:rPr>
              <a:t>COS 280º   (+)</a:t>
            </a:r>
            <a:endParaRPr lang="es-ES" sz="3200" dirty="0">
              <a:latin typeface="Century Gothic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786446" y="2071678"/>
            <a:ext cx="28119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atin typeface="Century Gothic" pitchFamily="34" charset="0"/>
              </a:rPr>
              <a:t>COS 100º   (-)</a:t>
            </a:r>
            <a:endParaRPr lang="es-ES" sz="3200" dirty="0">
              <a:latin typeface="Century Gothic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786446" y="3429000"/>
            <a:ext cx="3000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Century Gothic" pitchFamily="34" charset="0"/>
              </a:rPr>
              <a:t>SEN 2</a:t>
            </a:r>
            <a:r>
              <a:rPr lang="el-GR" sz="3200" dirty="0" smtClean="0"/>
              <a:t> π</a:t>
            </a:r>
            <a:r>
              <a:rPr lang="es-ES" sz="3200" dirty="0" smtClean="0"/>
              <a:t>/3</a:t>
            </a:r>
            <a:r>
              <a:rPr lang="es-ES" sz="3200" dirty="0" smtClean="0">
                <a:latin typeface="Century Gothic" pitchFamily="34" charset="0"/>
              </a:rPr>
              <a:t>   (+)</a:t>
            </a:r>
            <a:endParaRPr lang="es-ES" sz="3200" dirty="0">
              <a:latin typeface="Century Gothic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786446" y="4714884"/>
            <a:ext cx="3000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Century Gothic" pitchFamily="34" charset="0"/>
              </a:rPr>
              <a:t>TG </a:t>
            </a:r>
            <a:r>
              <a:rPr lang="es-ES" sz="3200" dirty="0" smtClean="0"/>
              <a:t>4</a:t>
            </a:r>
            <a:r>
              <a:rPr lang="el-GR" sz="3200" dirty="0" smtClean="0"/>
              <a:t>π</a:t>
            </a:r>
            <a:r>
              <a:rPr lang="es-ES" sz="3200" dirty="0" smtClean="0"/>
              <a:t>/5</a:t>
            </a:r>
            <a:r>
              <a:rPr lang="es-ES" sz="3200" dirty="0" smtClean="0">
                <a:latin typeface="Century Gothic" pitchFamily="34" charset="0"/>
              </a:rPr>
              <a:t>   (-)</a:t>
            </a:r>
            <a:endParaRPr lang="es-ES" sz="32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Showcard Gothic" pitchFamily="82" charset="0"/>
              </a:rPr>
              <a:t>R.T  DE  ANGULOS  NO  CUADRANTALES</a:t>
            </a:r>
            <a:endParaRPr lang="es-ES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Showcard Gothic" pitchFamily="82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928662" y="1785926"/>
          <a:ext cx="7500990" cy="4071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1500198"/>
                <a:gridCol w="1500198"/>
                <a:gridCol w="1500198"/>
                <a:gridCol w="1500198"/>
              </a:tblGrid>
              <a:tr h="581709"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 smtClean="0">
                          <a:latin typeface="Century Gothic" pitchFamily="34" charset="0"/>
                        </a:rPr>
                        <a:t>R.T</a:t>
                      </a:r>
                      <a:endParaRPr lang="es-ES" sz="28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entury Gothic" pitchFamily="34" charset="0"/>
                        </a:rPr>
                        <a:t>0º ; 360º</a:t>
                      </a:r>
                      <a:endParaRPr lang="es-ES" sz="2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entury Gothic" pitchFamily="34" charset="0"/>
                        </a:rPr>
                        <a:t>90º</a:t>
                      </a:r>
                      <a:endParaRPr lang="es-ES" sz="2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entury Gothic" pitchFamily="34" charset="0"/>
                        </a:rPr>
                        <a:t>180º</a:t>
                      </a:r>
                      <a:endParaRPr lang="es-ES" sz="2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entury Gothic" pitchFamily="34" charset="0"/>
                        </a:rPr>
                        <a:t>270º</a:t>
                      </a:r>
                      <a:endParaRPr lang="es-ES" sz="2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Century Gothic" pitchFamily="34" charset="0"/>
                        </a:rPr>
                        <a:t>SENO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O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1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0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-1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Century Gothic" pitchFamily="34" charset="0"/>
                        </a:rPr>
                        <a:t>COSENO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1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O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-1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0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Century Gothic" pitchFamily="34" charset="0"/>
                        </a:rPr>
                        <a:t>TG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0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N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0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N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Century Gothic" pitchFamily="34" charset="0"/>
                        </a:rPr>
                        <a:t>CTG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N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0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N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0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Century Gothic" pitchFamily="34" charset="0"/>
                        </a:rPr>
                        <a:t>SEC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1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N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-1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N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581709"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Century Gothic" pitchFamily="34" charset="0"/>
                        </a:rPr>
                        <a:t>CSC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N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1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N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Century Gothic" pitchFamily="34" charset="0"/>
                        </a:rPr>
                        <a:t>-1</a:t>
                      </a:r>
                      <a:endParaRPr lang="es-ES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571472" y="1928802"/>
            <a:ext cx="640912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LOS ANGULOS NO CUADRANTALES</a:t>
            </a:r>
          </a:p>
          <a:p>
            <a:r>
              <a:rPr lang="es-ES" sz="3200" dirty="0" smtClean="0"/>
              <a:t>SON EL 0º ; 90º ; 180º ; 270º Y 360º</a:t>
            </a:r>
            <a:endParaRPr lang="es-ES" sz="3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28596" y="6072206"/>
            <a:ext cx="26613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Century Gothic" pitchFamily="34" charset="0"/>
              </a:rPr>
              <a:t>N = NO EXISTE.</a:t>
            </a:r>
            <a:endParaRPr lang="es-ES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UARIO\Configuración local\Archivos temporales de Internet\Content.IE5\HW1JP53B\MC90028693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14290"/>
            <a:ext cx="6401171" cy="65008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66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Showcard Gothic" pitchFamily="82" charset="0"/>
              </a:rPr>
              <a:t>R.T.C.M</a:t>
            </a:r>
            <a:endParaRPr lang="es-ES" sz="660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Showcard Gothi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0" y="5715016"/>
            <a:ext cx="7929586" cy="571504"/>
          </a:xfrm>
        </p:spPr>
        <p:txBody>
          <a:bodyPr>
            <a:normAutofit/>
          </a:bodyPr>
          <a:lstStyle/>
          <a:p>
            <a:r>
              <a:rPr lang="es-ES" dirty="0" smtClean="0"/>
              <a:t>SE REALIZA EN UN </a:t>
            </a:r>
            <a:r>
              <a:rPr lang="es-ES" u="sng" dirty="0" smtClean="0"/>
              <a:t>PLANO CARTESIANO</a:t>
            </a:r>
            <a:r>
              <a:rPr lang="es-ES" dirty="0" smtClean="0"/>
              <a:t>.</a:t>
            </a:r>
          </a:p>
        </p:txBody>
      </p:sp>
      <p:sp>
        <p:nvSpPr>
          <p:cNvPr id="22" name="21 Flecha izquierda y derecha"/>
          <p:cNvSpPr/>
          <p:nvPr/>
        </p:nvSpPr>
        <p:spPr>
          <a:xfrm>
            <a:off x="2714612" y="3357562"/>
            <a:ext cx="3857652" cy="285752"/>
          </a:xfrm>
          <a:prstGeom prst="leftRightArrow">
            <a:avLst>
              <a:gd name="adj1" fmla="val 0"/>
              <a:gd name="adj2" fmla="val 449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Flecha izquierda y derecha"/>
          <p:cNvSpPr/>
          <p:nvPr/>
        </p:nvSpPr>
        <p:spPr>
          <a:xfrm rot="5400000">
            <a:off x="2714612" y="3429000"/>
            <a:ext cx="3848128" cy="276228"/>
          </a:xfrm>
          <a:prstGeom prst="leftRightArrow">
            <a:avLst>
              <a:gd name="adj1" fmla="val 0"/>
              <a:gd name="adj2" fmla="val 449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onector"/>
          <p:cNvSpPr/>
          <p:nvPr/>
        </p:nvSpPr>
        <p:spPr>
          <a:xfrm>
            <a:off x="4572000" y="3429000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2" name="31 Conector recto de flecha"/>
          <p:cNvCxnSpPr>
            <a:endCxn id="24" idx="5"/>
          </p:cNvCxnSpPr>
          <p:nvPr/>
        </p:nvCxnSpPr>
        <p:spPr>
          <a:xfrm rot="16200000" flipV="1">
            <a:off x="4693952" y="3550952"/>
            <a:ext cx="306676" cy="3066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5143504" y="3929067"/>
            <a:ext cx="1571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Broadway" pitchFamily="82" charset="0"/>
              </a:rPr>
              <a:t>EL ORIGEN</a:t>
            </a:r>
            <a:endParaRPr lang="es-ES" sz="2400" dirty="0">
              <a:latin typeface="Broadway" pitchFamily="82" charset="0"/>
            </a:endParaRPr>
          </a:p>
        </p:txBody>
      </p:sp>
      <p:sp>
        <p:nvSpPr>
          <p:cNvPr id="34" name="2 Marcador de contenido"/>
          <p:cNvSpPr>
            <a:spLocks noGrp="1"/>
          </p:cNvSpPr>
          <p:nvPr>
            <p:ph sz="quarter" idx="1"/>
          </p:nvPr>
        </p:nvSpPr>
        <p:spPr>
          <a:xfrm>
            <a:off x="0" y="6215058"/>
            <a:ext cx="7929586" cy="642942"/>
          </a:xfrm>
        </p:spPr>
        <p:txBody>
          <a:bodyPr>
            <a:normAutofit/>
          </a:bodyPr>
          <a:lstStyle/>
          <a:p>
            <a:r>
              <a:rPr lang="es-ES" dirty="0" smtClean="0"/>
              <a:t>LOS ELEMENTOS SON </a:t>
            </a:r>
            <a:r>
              <a:rPr lang="es-ES" u="sng" dirty="0" smtClean="0"/>
              <a:t>PARES ORDENADOS</a:t>
            </a:r>
            <a:r>
              <a:rPr lang="es-ES" dirty="0" smtClean="0"/>
              <a:t>.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4857752" y="1643050"/>
            <a:ext cx="401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Y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4857752" y="5072074"/>
            <a:ext cx="529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-Y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6715140" y="3214686"/>
            <a:ext cx="410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X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2214546" y="3286124"/>
            <a:ext cx="538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latin typeface="Showcard Gothic" pitchFamily="82" charset="0"/>
              </a:rPr>
              <a:t>-</a:t>
            </a:r>
            <a:r>
              <a:rPr lang="es-ES" sz="2400" dirty="0" smtClean="0">
                <a:latin typeface="Showcard Gothic" pitchFamily="82" charset="0"/>
              </a:rPr>
              <a:t>X</a:t>
            </a:r>
            <a:endParaRPr lang="es-ES" dirty="0">
              <a:latin typeface="Showcard Gothi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2" grpId="0" animBg="1"/>
      <p:bldP spid="23" grpId="0" animBg="1"/>
      <p:bldP spid="24" grpId="0" animBg="1"/>
      <p:bldP spid="33" grpId="0"/>
      <p:bldP spid="34" grpId="0" build="p"/>
      <p:bldP spid="35" grpId="0"/>
      <p:bldP spid="36" grpId="0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Flecha izquierda y derecha"/>
          <p:cNvSpPr/>
          <p:nvPr/>
        </p:nvSpPr>
        <p:spPr>
          <a:xfrm>
            <a:off x="214282" y="3357562"/>
            <a:ext cx="8715436" cy="357190"/>
          </a:xfrm>
          <a:prstGeom prst="leftRightArrow">
            <a:avLst>
              <a:gd name="adj1" fmla="val 0"/>
              <a:gd name="adj2" fmla="val 449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Flecha izquierda y derecha"/>
          <p:cNvSpPr/>
          <p:nvPr/>
        </p:nvSpPr>
        <p:spPr>
          <a:xfrm rot="5400000">
            <a:off x="1428728" y="3286124"/>
            <a:ext cx="6429420" cy="285752"/>
          </a:xfrm>
          <a:prstGeom prst="leftRightArrow">
            <a:avLst>
              <a:gd name="adj1" fmla="val 0"/>
              <a:gd name="adj2" fmla="val 449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onector"/>
          <p:cNvSpPr/>
          <p:nvPr/>
        </p:nvSpPr>
        <p:spPr>
          <a:xfrm>
            <a:off x="4572000" y="3500438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0" y="0"/>
            <a:ext cx="38282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accent5">
                    <a:lumMod val="50000"/>
                  </a:schemeClr>
                </a:solidFill>
              </a:rPr>
              <a:t>LOS </a:t>
            </a:r>
            <a:r>
              <a:rPr lang="es-ES" sz="2400" u="sng" dirty="0" smtClean="0">
                <a:solidFill>
                  <a:schemeClr val="accent5">
                    <a:lumMod val="50000"/>
                  </a:schemeClr>
                </a:solidFill>
              </a:rPr>
              <a:t>PARES ORDENADOS</a:t>
            </a:r>
            <a:r>
              <a:rPr lang="es-ES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r>
              <a:rPr lang="es-ES" sz="2400" dirty="0" smtClean="0">
                <a:solidFill>
                  <a:schemeClr val="accent5">
                    <a:lumMod val="50000"/>
                  </a:schemeClr>
                </a:solidFill>
              </a:rPr>
              <a:t>SE UBICAN DE LA SIGUIENTE </a:t>
            </a:r>
          </a:p>
          <a:p>
            <a:r>
              <a:rPr lang="es-ES" sz="2400" dirty="0" smtClean="0">
                <a:solidFill>
                  <a:schemeClr val="accent5">
                    <a:lumMod val="50000"/>
                  </a:schemeClr>
                </a:solidFill>
              </a:rPr>
              <a:t>MANERA...</a:t>
            </a:r>
            <a:endParaRPr lang="es-E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429520" y="139463"/>
            <a:ext cx="1552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 smtClean="0"/>
              <a:t>O (7;3)</a:t>
            </a:r>
            <a:endParaRPr lang="es-ES" sz="3600" dirty="0"/>
          </a:p>
        </p:txBody>
      </p:sp>
      <p:sp>
        <p:nvSpPr>
          <p:cNvPr id="8" name="7 Conector"/>
          <p:cNvSpPr/>
          <p:nvPr/>
        </p:nvSpPr>
        <p:spPr>
          <a:xfrm>
            <a:off x="6286512" y="3500438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onector"/>
          <p:cNvSpPr/>
          <p:nvPr/>
        </p:nvSpPr>
        <p:spPr>
          <a:xfrm>
            <a:off x="5000628" y="3500438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onector"/>
          <p:cNvSpPr/>
          <p:nvPr/>
        </p:nvSpPr>
        <p:spPr>
          <a:xfrm>
            <a:off x="5429256" y="3500438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Conector"/>
          <p:cNvSpPr/>
          <p:nvPr/>
        </p:nvSpPr>
        <p:spPr>
          <a:xfrm>
            <a:off x="5857884" y="3500438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onector"/>
          <p:cNvSpPr/>
          <p:nvPr/>
        </p:nvSpPr>
        <p:spPr>
          <a:xfrm>
            <a:off x="4572000" y="3000372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onector"/>
          <p:cNvSpPr/>
          <p:nvPr/>
        </p:nvSpPr>
        <p:spPr>
          <a:xfrm>
            <a:off x="4572000" y="2643182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onector"/>
          <p:cNvSpPr/>
          <p:nvPr/>
        </p:nvSpPr>
        <p:spPr>
          <a:xfrm>
            <a:off x="4572000" y="2214554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onector"/>
          <p:cNvSpPr/>
          <p:nvPr/>
        </p:nvSpPr>
        <p:spPr>
          <a:xfrm>
            <a:off x="4572000" y="1857364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Conector"/>
          <p:cNvSpPr/>
          <p:nvPr/>
        </p:nvSpPr>
        <p:spPr>
          <a:xfrm>
            <a:off x="4572000" y="1428736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onector"/>
          <p:cNvSpPr/>
          <p:nvPr/>
        </p:nvSpPr>
        <p:spPr>
          <a:xfrm>
            <a:off x="4572000" y="1071546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Conector"/>
          <p:cNvSpPr/>
          <p:nvPr/>
        </p:nvSpPr>
        <p:spPr>
          <a:xfrm>
            <a:off x="4572000" y="642918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onector"/>
          <p:cNvSpPr/>
          <p:nvPr/>
        </p:nvSpPr>
        <p:spPr>
          <a:xfrm>
            <a:off x="6715140" y="3500438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Conector"/>
          <p:cNvSpPr/>
          <p:nvPr/>
        </p:nvSpPr>
        <p:spPr>
          <a:xfrm>
            <a:off x="7143768" y="3500438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onector"/>
          <p:cNvSpPr/>
          <p:nvPr/>
        </p:nvSpPr>
        <p:spPr>
          <a:xfrm>
            <a:off x="7572396" y="3500438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Conector"/>
          <p:cNvSpPr/>
          <p:nvPr/>
        </p:nvSpPr>
        <p:spPr>
          <a:xfrm>
            <a:off x="8072462" y="3500438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onector"/>
          <p:cNvSpPr/>
          <p:nvPr/>
        </p:nvSpPr>
        <p:spPr>
          <a:xfrm>
            <a:off x="2214546" y="3500438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Conector"/>
          <p:cNvSpPr/>
          <p:nvPr/>
        </p:nvSpPr>
        <p:spPr>
          <a:xfrm>
            <a:off x="928662" y="3500438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onector"/>
          <p:cNvSpPr/>
          <p:nvPr/>
        </p:nvSpPr>
        <p:spPr>
          <a:xfrm>
            <a:off x="1357290" y="3500438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onector"/>
          <p:cNvSpPr/>
          <p:nvPr/>
        </p:nvSpPr>
        <p:spPr>
          <a:xfrm>
            <a:off x="1785918" y="3500438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onector"/>
          <p:cNvSpPr/>
          <p:nvPr/>
        </p:nvSpPr>
        <p:spPr>
          <a:xfrm>
            <a:off x="2643174" y="3500438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Conector"/>
          <p:cNvSpPr/>
          <p:nvPr/>
        </p:nvSpPr>
        <p:spPr>
          <a:xfrm>
            <a:off x="3071802" y="3500438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onector"/>
          <p:cNvSpPr/>
          <p:nvPr/>
        </p:nvSpPr>
        <p:spPr>
          <a:xfrm>
            <a:off x="3500430" y="3500438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Conector"/>
          <p:cNvSpPr/>
          <p:nvPr/>
        </p:nvSpPr>
        <p:spPr>
          <a:xfrm>
            <a:off x="4000496" y="3500438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onector"/>
          <p:cNvSpPr/>
          <p:nvPr/>
        </p:nvSpPr>
        <p:spPr>
          <a:xfrm>
            <a:off x="4572000" y="6286520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Conector"/>
          <p:cNvSpPr/>
          <p:nvPr/>
        </p:nvSpPr>
        <p:spPr>
          <a:xfrm>
            <a:off x="4572000" y="5929330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onector"/>
          <p:cNvSpPr/>
          <p:nvPr/>
        </p:nvSpPr>
        <p:spPr>
          <a:xfrm>
            <a:off x="4572000" y="5500702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Conector"/>
          <p:cNvSpPr/>
          <p:nvPr/>
        </p:nvSpPr>
        <p:spPr>
          <a:xfrm>
            <a:off x="4572000" y="5143512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onector"/>
          <p:cNvSpPr/>
          <p:nvPr/>
        </p:nvSpPr>
        <p:spPr>
          <a:xfrm>
            <a:off x="4572000" y="4714884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Conector"/>
          <p:cNvSpPr/>
          <p:nvPr/>
        </p:nvSpPr>
        <p:spPr>
          <a:xfrm>
            <a:off x="4572000" y="4357694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onector"/>
          <p:cNvSpPr/>
          <p:nvPr/>
        </p:nvSpPr>
        <p:spPr>
          <a:xfrm>
            <a:off x="4572000" y="3929066"/>
            <a:ext cx="142876" cy="142876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CuadroTexto"/>
          <p:cNvSpPr txBox="1"/>
          <p:nvPr/>
        </p:nvSpPr>
        <p:spPr>
          <a:xfrm>
            <a:off x="4786314" y="0"/>
            <a:ext cx="401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Y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4786314" y="6396335"/>
            <a:ext cx="529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-Y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8733310" y="3857628"/>
            <a:ext cx="410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X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0" y="3857628"/>
            <a:ext cx="538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latin typeface="Showcard Gothic" pitchFamily="82" charset="0"/>
              </a:rPr>
              <a:t>-</a:t>
            </a:r>
            <a:r>
              <a:rPr lang="es-ES" sz="2400" dirty="0" smtClean="0">
                <a:latin typeface="Showcard Gothic" pitchFamily="82" charset="0"/>
              </a:rPr>
              <a:t>X</a:t>
            </a:r>
            <a:endParaRPr lang="es-ES" dirty="0">
              <a:latin typeface="Showcard Gothic" pitchFamily="82" charset="0"/>
            </a:endParaRPr>
          </a:p>
        </p:txBody>
      </p:sp>
      <p:cxnSp>
        <p:nvCxnSpPr>
          <p:cNvPr id="76" name="75 Conector recto"/>
          <p:cNvCxnSpPr>
            <a:stCxn id="15" idx="1"/>
          </p:cNvCxnSpPr>
          <p:nvPr/>
        </p:nvCxnSpPr>
        <p:spPr>
          <a:xfrm rot="5400000" flipH="1" flipV="1">
            <a:off x="6072198" y="735280"/>
            <a:ext cx="20924" cy="2979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>
            <a:stCxn id="22" idx="1"/>
          </p:cNvCxnSpPr>
          <p:nvPr/>
        </p:nvCxnSpPr>
        <p:spPr>
          <a:xfrm rot="16200000" flipV="1">
            <a:off x="6929454" y="2857496"/>
            <a:ext cx="1306808" cy="209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CuadroTexto"/>
          <p:cNvSpPr txBox="1"/>
          <p:nvPr/>
        </p:nvSpPr>
        <p:spPr>
          <a:xfrm>
            <a:off x="7572396" y="200024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latin typeface="Century Gothic" pitchFamily="34" charset="0"/>
              </a:rPr>
              <a:t>(7;3)</a:t>
            </a:r>
            <a:endParaRPr lang="es-ES" b="1" dirty="0">
              <a:latin typeface="Century Gothic" pitchFamily="34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285720" y="5929330"/>
            <a:ext cx="1859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 smtClean="0"/>
              <a:t>M (-6;-2)</a:t>
            </a:r>
            <a:endParaRPr lang="es-ES" sz="3600" dirty="0"/>
          </a:p>
        </p:txBody>
      </p:sp>
      <p:cxnSp>
        <p:nvCxnSpPr>
          <p:cNvPr id="48" name="47 Conector recto"/>
          <p:cNvCxnSpPr>
            <a:stCxn id="27" idx="3"/>
          </p:cNvCxnSpPr>
          <p:nvPr/>
        </p:nvCxnSpPr>
        <p:spPr>
          <a:xfrm rot="5400000">
            <a:off x="1357290" y="4051018"/>
            <a:ext cx="878180" cy="209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>
            <a:stCxn id="37" idx="4"/>
          </p:cNvCxnSpPr>
          <p:nvPr/>
        </p:nvCxnSpPr>
        <p:spPr>
          <a:xfrm rot="5400000">
            <a:off x="3214678" y="3071810"/>
            <a:ext cx="1588" cy="2857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CuadroTexto"/>
          <p:cNvSpPr txBox="1"/>
          <p:nvPr/>
        </p:nvSpPr>
        <p:spPr>
          <a:xfrm>
            <a:off x="1077279" y="4429132"/>
            <a:ext cx="1111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latin typeface="Century Gothic" pitchFamily="34" charset="0"/>
              </a:rPr>
              <a:t>(-6;-2)</a:t>
            </a:r>
            <a:endParaRPr lang="es-ES" b="1" dirty="0">
              <a:latin typeface="Century Gothic" pitchFamily="34" charset="0"/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7358082" y="5929330"/>
            <a:ext cx="1451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 smtClean="0"/>
              <a:t>I (2;-7)</a:t>
            </a:r>
            <a:endParaRPr lang="es-ES" sz="3600" dirty="0"/>
          </a:p>
        </p:txBody>
      </p:sp>
      <p:cxnSp>
        <p:nvCxnSpPr>
          <p:cNvPr id="56" name="55 Conector recto"/>
          <p:cNvCxnSpPr>
            <a:stCxn id="11" idx="1"/>
          </p:cNvCxnSpPr>
          <p:nvPr/>
        </p:nvCxnSpPr>
        <p:spPr>
          <a:xfrm rot="16200000" flipH="1" flipV="1">
            <a:off x="3985701" y="4964917"/>
            <a:ext cx="2908034" cy="209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>
            <a:stCxn id="32" idx="4"/>
          </p:cNvCxnSpPr>
          <p:nvPr/>
        </p:nvCxnSpPr>
        <p:spPr>
          <a:xfrm rot="16200000" flipH="1">
            <a:off x="5036347" y="6036487"/>
            <a:ext cx="1588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CuadroTexto"/>
          <p:cNvSpPr txBox="1"/>
          <p:nvPr/>
        </p:nvSpPr>
        <p:spPr>
          <a:xfrm>
            <a:off x="5500694" y="6143644"/>
            <a:ext cx="981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latin typeface="Century Gothic" pitchFamily="34" charset="0"/>
              </a:rPr>
              <a:t>(2;-7)</a:t>
            </a:r>
            <a:endParaRPr lang="es-ES" b="1" dirty="0">
              <a:latin typeface="Century Gothic" pitchFamily="34" charset="0"/>
            </a:endParaRPr>
          </a:p>
        </p:txBody>
      </p:sp>
      <p:sp>
        <p:nvSpPr>
          <p:cNvPr id="66" name="65 CuadroTexto"/>
          <p:cNvSpPr txBox="1"/>
          <p:nvPr/>
        </p:nvSpPr>
        <p:spPr>
          <a:xfrm>
            <a:off x="428596" y="1714488"/>
            <a:ext cx="1888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 smtClean="0">
                <a:latin typeface="Showcard Gothic" pitchFamily="82" charset="0"/>
              </a:rPr>
              <a:t>(</a:t>
            </a:r>
            <a:r>
              <a:rPr lang="es-ES" sz="4000" dirty="0" smtClean="0">
                <a:latin typeface="Showcard Gothic" pitchFamily="82" charset="0"/>
              </a:rPr>
              <a:t>±</a:t>
            </a:r>
            <a:r>
              <a:rPr lang="es-ES" sz="3600" dirty="0" smtClean="0">
                <a:latin typeface="Showcard Gothic" pitchFamily="82" charset="0"/>
              </a:rPr>
              <a:t>X; </a:t>
            </a:r>
            <a:r>
              <a:rPr lang="es-ES" sz="4000" dirty="0" smtClean="0">
                <a:latin typeface="Showcard Gothic" pitchFamily="82" charset="0"/>
              </a:rPr>
              <a:t>±</a:t>
            </a:r>
            <a:r>
              <a:rPr lang="es-ES" sz="3600" dirty="0" smtClean="0">
                <a:latin typeface="Showcard Gothic" pitchFamily="82" charset="0"/>
              </a:rPr>
              <a:t>Y)</a:t>
            </a:r>
            <a:endParaRPr lang="es-ES" dirty="0">
              <a:latin typeface="Showcard Gothi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5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6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1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2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2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1" grpId="0"/>
      <p:bldP spid="42" grpId="0"/>
      <p:bldP spid="43" grpId="0"/>
      <p:bldP spid="44" grpId="0"/>
      <p:bldP spid="81" grpId="0"/>
      <p:bldP spid="81" grpId="1"/>
      <p:bldP spid="46" grpId="0"/>
      <p:bldP spid="53" grpId="0"/>
      <p:bldP spid="53" grpId="1"/>
      <p:bldP spid="54" grpId="0"/>
      <p:bldP spid="65" grpId="0"/>
      <p:bldP spid="6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85720" y="214290"/>
            <a:ext cx="399500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latin typeface="Century Gothic" pitchFamily="34" charset="0"/>
              </a:rPr>
              <a:t>HAY QUE TENER EN CUENTA...</a:t>
            </a:r>
          </a:p>
          <a:p>
            <a:r>
              <a:rPr lang="es-ES" sz="2000" dirty="0" smtClean="0">
                <a:latin typeface="Century Gothic" pitchFamily="34" charset="0"/>
              </a:rPr>
              <a:t>EXISTEN  4 CUADRANTES EN EL</a:t>
            </a:r>
          </a:p>
          <a:p>
            <a:r>
              <a:rPr lang="es-ES" sz="2000" dirty="0" smtClean="0">
                <a:latin typeface="Century Gothic" pitchFamily="34" charset="0"/>
              </a:rPr>
              <a:t>PLANO CARTESIANO, QUE SON</a:t>
            </a:r>
          </a:p>
          <a:p>
            <a:r>
              <a:rPr lang="es-ES" sz="2000" dirty="0" smtClean="0">
                <a:latin typeface="Century Gothic" pitchFamily="34" charset="0"/>
              </a:rPr>
              <a:t>REPRESENTADOS DE LA</a:t>
            </a:r>
          </a:p>
          <a:p>
            <a:r>
              <a:rPr lang="es-ES" sz="2000" dirty="0" smtClean="0">
                <a:latin typeface="Century Gothic" pitchFamily="34" charset="0"/>
              </a:rPr>
              <a:t>SIGUIENTE MANERA...</a:t>
            </a:r>
          </a:p>
        </p:txBody>
      </p:sp>
      <p:sp>
        <p:nvSpPr>
          <p:cNvPr id="11" name="10 Flecha izquierda y derecha"/>
          <p:cNvSpPr/>
          <p:nvPr/>
        </p:nvSpPr>
        <p:spPr>
          <a:xfrm>
            <a:off x="214282" y="3357562"/>
            <a:ext cx="8715436" cy="357190"/>
          </a:xfrm>
          <a:prstGeom prst="leftRightArrow">
            <a:avLst>
              <a:gd name="adj1" fmla="val 0"/>
              <a:gd name="adj2" fmla="val 449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izquierda y derecha"/>
          <p:cNvSpPr/>
          <p:nvPr/>
        </p:nvSpPr>
        <p:spPr>
          <a:xfrm rot="5400000">
            <a:off x="1428728" y="3286124"/>
            <a:ext cx="6429420" cy="285752"/>
          </a:xfrm>
          <a:prstGeom prst="leftRightArrow">
            <a:avLst>
              <a:gd name="adj1" fmla="val 0"/>
              <a:gd name="adj2" fmla="val 449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onector"/>
          <p:cNvSpPr/>
          <p:nvPr/>
        </p:nvSpPr>
        <p:spPr>
          <a:xfrm>
            <a:off x="4572000" y="3500438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4786314" y="0"/>
            <a:ext cx="401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Y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786314" y="6396335"/>
            <a:ext cx="529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-Y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8733310" y="3857628"/>
            <a:ext cx="410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X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0" y="3857628"/>
            <a:ext cx="538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latin typeface="Showcard Gothic" pitchFamily="82" charset="0"/>
              </a:rPr>
              <a:t>-</a:t>
            </a:r>
            <a:r>
              <a:rPr lang="es-ES" sz="2400" dirty="0" smtClean="0">
                <a:latin typeface="Showcard Gothic" pitchFamily="82" charset="0"/>
              </a:rPr>
              <a:t>X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214942" y="1071546"/>
            <a:ext cx="316785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400" dirty="0" smtClean="0"/>
              <a:t>I</a:t>
            </a:r>
          </a:p>
          <a:p>
            <a:pPr algn="ctr"/>
            <a:r>
              <a:rPr lang="es-ES" sz="4400" dirty="0" smtClean="0"/>
              <a:t>CUADRANTE.</a:t>
            </a:r>
            <a:endParaRPr lang="es-ES" sz="44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689765" y="1071546"/>
            <a:ext cx="316785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400" dirty="0" smtClean="0"/>
              <a:t>II</a:t>
            </a:r>
          </a:p>
          <a:p>
            <a:pPr algn="ctr"/>
            <a:r>
              <a:rPr lang="es-ES" sz="4400" dirty="0" smtClean="0"/>
              <a:t>CUADRANTE.</a:t>
            </a:r>
            <a:endParaRPr lang="es-ES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689765" y="4339904"/>
            <a:ext cx="316785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400" dirty="0" smtClean="0"/>
              <a:t>III</a:t>
            </a:r>
          </a:p>
          <a:p>
            <a:pPr algn="ctr"/>
            <a:r>
              <a:rPr lang="es-ES" sz="4400" dirty="0" smtClean="0"/>
              <a:t>CUADRANTE.</a:t>
            </a:r>
            <a:endParaRPr lang="es-ES" sz="44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214942" y="4357694"/>
            <a:ext cx="316785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400" dirty="0" smtClean="0"/>
              <a:t>IV</a:t>
            </a:r>
          </a:p>
          <a:p>
            <a:pPr algn="ctr"/>
            <a:r>
              <a:rPr lang="es-ES" sz="4400" dirty="0" smtClean="0"/>
              <a:t>CUADRANTE.</a:t>
            </a:r>
            <a:endParaRPr lang="es-E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1" grpId="0" animBg="1"/>
      <p:bldP spid="12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Flecha izquierda y derecha"/>
          <p:cNvSpPr/>
          <p:nvPr/>
        </p:nvSpPr>
        <p:spPr>
          <a:xfrm>
            <a:off x="214282" y="3357562"/>
            <a:ext cx="8715436" cy="357190"/>
          </a:xfrm>
          <a:prstGeom prst="leftRightArrow">
            <a:avLst>
              <a:gd name="adj1" fmla="val 0"/>
              <a:gd name="adj2" fmla="val 449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Flecha izquierda y derecha"/>
          <p:cNvSpPr/>
          <p:nvPr/>
        </p:nvSpPr>
        <p:spPr>
          <a:xfrm rot="5400000">
            <a:off x="1428728" y="3286124"/>
            <a:ext cx="6429420" cy="285752"/>
          </a:xfrm>
          <a:prstGeom prst="leftRightArrow">
            <a:avLst>
              <a:gd name="adj1" fmla="val 0"/>
              <a:gd name="adj2" fmla="val 449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onector"/>
          <p:cNvSpPr/>
          <p:nvPr/>
        </p:nvSpPr>
        <p:spPr>
          <a:xfrm>
            <a:off x="4572000" y="3500438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4786314" y="0"/>
            <a:ext cx="401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Y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786314" y="6396335"/>
            <a:ext cx="529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-Y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733310" y="3857628"/>
            <a:ext cx="410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X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857628"/>
            <a:ext cx="538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latin typeface="Showcard Gothic" pitchFamily="82" charset="0"/>
              </a:rPr>
              <a:t>-</a:t>
            </a:r>
            <a:r>
              <a:rPr lang="es-ES" sz="2400" dirty="0" smtClean="0">
                <a:latin typeface="Showcard Gothic" pitchFamily="82" charset="0"/>
              </a:rPr>
              <a:t>X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572132" y="1428736"/>
            <a:ext cx="26324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DE 0º A 90º</a:t>
            </a:r>
            <a:endParaRPr lang="es-ES" sz="2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1037408" y="1428736"/>
            <a:ext cx="31999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DE 90º A 180º</a:t>
            </a:r>
            <a:endParaRPr lang="es-ES" sz="20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42910" y="4786322"/>
            <a:ext cx="34836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DE 180º A 270º</a:t>
            </a:r>
            <a:endParaRPr lang="es-ES" sz="20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258312" y="4786322"/>
            <a:ext cx="34836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DE 270º A 360º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>
            <a:noAutofit/>
          </a:bodyPr>
          <a:lstStyle/>
          <a:p>
            <a:pPr algn="ctr"/>
            <a:r>
              <a:rPr lang="es-ES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Showcard Gothic" pitchFamily="82" charset="0"/>
              </a:rPr>
              <a:t>ANGULO  EN  POSICION  NORMAL</a:t>
            </a:r>
            <a:endParaRPr lang="es-ES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Showcard Gothi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533772" cy="767863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TAMBIEN ES LLAMADO ANGULO CANONICO.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14362" y="2428868"/>
            <a:ext cx="3886200" cy="1053615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ES EL ANGULO GENERADO DESDE EL EJE X</a:t>
            </a:r>
            <a:r>
              <a:rPr lang="es-ES" sz="2800" baseline="30000" dirty="0" smtClean="0"/>
              <a:t>+</a:t>
            </a:r>
            <a:endParaRPr lang="es-ES" baseline="30000" dirty="0"/>
          </a:p>
        </p:txBody>
      </p:sp>
      <p:sp>
        <p:nvSpPr>
          <p:cNvPr id="10" name="9 Flecha izquierda y derecha"/>
          <p:cNvSpPr/>
          <p:nvPr/>
        </p:nvSpPr>
        <p:spPr>
          <a:xfrm>
            <a:off x="4232748" y="4286256"/>
            <a:ext cx="3857652" cy="285752"/>
          </a:xfrm>
          <a:prstGeom prst="leftRightArrow">
            <a:avLst>
              <a:gd name="adj1" fmla="val 0"/>
              <a:gd name="adj2" fmla="val 449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Flecha izquierda y derecha"/>
          <p:cNvSpPr/>
          <p:nvPr/>
        </p:nvSpPr>
        <p:spPr>
          <a:xfrm rot="5400000">
            <a:off x="4232748" y="4357694"/>
            <a:ext cx="3848128" cy="276228"/>
          </a:xfrm>
          <a:prstGeom prst="leftRightArrow">
            <a:avLst>
              <a:gd name="adj1" fmla="val 0"/>
              <a:gd name="adj2" fmla="val 449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Conector"/>
          <p:cNvSpPr/>
          <p:nvPr/>
        </p:nvSpPr>
        <p:spPr>
          <a:xfrm>
            <a:off x="6090136" y="4357694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6375888" y="2571744"/>
            <a:ext cx="401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Y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375888" y="6000768"/>
            <a:ext cx="529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-Y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8233276" y="4143380"/>
            <a:ext cx="410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X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732682" y="4214818"/>
            <a:ext cx="538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latin typeface="Showcard Gothic" pitchFamily="82" charset="0"/>
              </a:rPr>
              <a:t>-</a:t>
            </a:r>
            <a:r>
              <a:rPr lang="es-ES" sz="2400" dirty="0" smtClean="0">
                <a:latin typeface="Showcard Gothic" pitchFamily="82" charset="0"/>
              </a:rPr>
              <a:t>X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17" name="16 Arco"/>
          <p:cNvSpPr/>
          <p:nvPr/>
        </p:nvSpPr>
        <p:spPr>
          <a:xfrm>
            <a:off x="4000496" y="3286124"/>
            <a:ext cx="3286148" cy="2214578"/>
          </a:xfrm>
          <a:prstGeom prst="arc">
            <a:avLst>
              <a:gd name="adj1" fmla="val 16013198"/>
              <a:gd name="adj2" fmla="val 40955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Triángulo isósceles"/>
          <p:cNvSpPr/>
          <p:nvPr/>
        </p:nvSpPr>
        <p:spPr>
          <a:xfrm rot="4957057" flipV="1">
            <a:off x="5470581" y="3247927"/>
            <a:ext cx="186810" cy="136293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4" name="23 Conector recto de flecha"/>
          <p:cNvCxnSpPr/>
          <p:nvPr/>
        </p:nvCxnSpPr>
        <p:spPr>
          <a:xfrm rot="10800000">
            <a:off x="5000628" y="2571744"/>
            <a:ext cx="1160946" cy="1857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7000892" y="3071810"/>
            <a:ext cx="426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 smtClean="0">
                <a:latin typeface="Times New Roman"/>
                <a:cs typeface="Times New Roman"/>
              </a:rPr>
              <a:t>α</a:t>
            </a: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285720" y="3714752"/>
            <a:ext cx="15837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EJEMPLO:</a:t>
            </a:r>
            <a:endParaRPr lang="es-ES" dirty="0"/>
          </a:p>
        </p:txBody>
      </p:sp>
      <p:cxnSp>
        <p:nvCxnSpPr>
          <p:cNvPr id="27" name="26 Conector recto de flecha"/>
          <p:cNvCxnSpPr/>
          <p:nvPr/>
        </p:nvCxnSpPr>
        <p:spPr>
          <a:xfrm rot="5400000">
            <a:off x="4657169" y="4701153"/>
            <a:ext cx="1714512" cy="11704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Arco"/>
          <p:cNvSpPr/>
          <p:nvPr/>
        </p:nvSpPr>
        <p:spPr>
          <a:xfrm flipV="1">
            <a:off x="4000496" y="3571876"/>
            <a:ext cx="3286148" cy="1785950"/>
          </a:xfrm>
          <a:prstGeom prst="arc">
            <a:avLst>
              <a:gd name="adj1" fmla="val 16013198"/>
              <a:gd name="adj2" fmla="val 40955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Triángulo isósceles"/>
          <p:cNvSpPr/>
          <p:nvPr/>
        </p:nvSpPr>
        <p:spPr>
          <a:xfrm rot="5400000" flipV="1">
            <a:off x="5437971" y="5277673"/>
            <a:ext cx="285752" cy="16030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7072330" y="4925809"/>
            <a:ext cx="388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 smtClean="0">
                <a:latin typeface="Times New Roman"/>
                <a:cs typeface="Times New Roman"/>
              </a:rPr>
              <a:t>γ</a:t>
            </a:r>
            <a:endParaRPr lang="es-ES" dirty="0"/>
          </a:p>
        </p:txBody>
      </p:sp>
      <p:cxnSp>
        <p:nvCxnSpPr>
          <p:cNvPr id="36" name="35 Conector recto de flecha"/>
          <p:cNvCxnSpPr/>
          <p:nvPr/>
        </p:nvCxnSpPr>
        <p:spPr>
          <a:xfrm>
            <a:off x="6143636" y="4429131"/>
            <a:ext cx="1785950" cy="14287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Arco"/>
          <p:cNvSpPr/>
          <p:nvPr/>
        </p:nvSpPr>
        <p:spPr>
          <a:xfrm flipH="1" flipV="1">
            <a:off x="4643438" y="3143248"/>
            <a:ext cx="3786214" cy="2571768"/>
          </a:xfrm>
          <a:prstGeom prst="arc">
            <a:avLst>
              <a:gd name="adj1" fmla="val 13930324"/>
              <a:gd name="adj2" fmla="val 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Triángulo isósceles"/>
          <p:cNvSpPr/>
          <p:nvPr/>
        </p:nvSpPr>
        <p:spPr>
          <a:xfrm rot="3340957">
            <a:off x="7307236" y="5486660"/>
            <a:ext cx="229280" cy="170959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4714876" y="528638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latin typeface="Times New Roman"/>
                <a:cs typeface="Times New Roman"/>
              </a:rPr>
              <a:t>β</a:t>
            </a:r>
            <a:endParaRPr lang="es-ES" sz="3200" dirty="0"/>
          </a:p>
        </p:txBody>
      </p:sp>
      <p:sp>
        <p:nvSpPr>
          <p:cNvPr id="42" name="41 Señal de prohibido"/>
          <p:cNvSpPr/>
          <p:nvPr/>
        </p:nvSpPr>
        <p:spPr>
          <a:xfrm>
            <a:off x="4429124" y="2571744"/>
            <a:ext cx="3486168" cy="3486168"/>
          </a:xfrm>
          <a:prstGeom prst="noSmoking">
            <a:avLst>
              <a:gd name="adj" fmla="val 5636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571472" y="4786322"/>
            <a:ext cx="35719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 pitchFamily="34" charset="0"/>
              </a:rPr>
              <a:t>¡ESE NO ES UN ANGULO</a:t>
            </a:r>
          </a:p>
          <a:p>
            <a:r>
              <a:rPr lang="es-ES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 pitchFamily="34" charset="0"/>
              </a:rPr>
              <a:t>EN POSICION NORMAL!</a:t>
            </a:r>
            <a:endParaRPr lang="es-ES" sz="28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 animBg="1"/>
      <p:bldP spid="17" grpId="1" animBg="1"/>
      <p:bldP spid="22" grpId="0" animBg="1"/>
      <p:bldP spid="22" grpId="1" animBg="1"/>
      <p:bldP spid="25" grpId="0"/>
      <p:bldP spid="25" grpId="1"/>
      <p:bldP spid="26" grpId="0"/>
      <p:bldP spid="30" grpId="0" animBg="1"/>
      <p:bldP spid="30" grpId="1" animBg="1"/>
      <p:bldP spid="32" grpId="0" animBg="1"/>
      <p:bldP spid="32" grpId="1" animBg="1"/>
      <p:bldP spid="34" grpId="0"/>
      <p:bldP spid="34" grpId="1"/>
      <p:bldP spid="37" grpId="0" animBg="1"/>
      <p:bldP spid="37" grpId="1" animBg="1"/>
      <p:bldP spid="38" grpId="0" animBg="1"/>
      <p:bldP spid="38" grpId="1" animBg="1"/>
      <p:bldP spid="40" grpId="0"/>
      <p:bldP spid="40" grpId="1"/>
      <p:bldP spid="42" grpId="0" animBg="1"/>
      <p:bldP spid="42" grpId="1" animBg="1"/>
      <p:bldP spid="43" grpId="0"/>
      <p:bldP spid="4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428604"/>
            <a:ext cx="3573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entury Gothic" pitchFamily="34" charset="0"/>
              </a:rPr>
              <a:t>ACONTINUACION...</a:t>
            </a:r>
            <a:endParaRPr lang="es-ES" sz="280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entury Gothic" pitchFamily="34" charset="0"/>
            </a:endParaRPr>
          </a:p>
        </p:txBody>
      </p:sp>
      <p:sp>
        <p:nvSpPr>
          <p:cNvPr id="3" name="2 Flecha izquierda y derecha"/>
          <p:cNvSpPr/>
          <p:nvPr/>
        </p:nvSpPr>
        <p:spPr>
          <a:xfrm>
            <a:off x="214282" y="3357562"/>
            <a:ext cx="8715436" cy="357190"/>
          </a:xfrm>
          <a:prstGeom prst="leftRightArrow">
            <a:avLst>
              <a:gd name="adj1" fmla="val 0"/>
              <a:gd name="adj2" fmla="val 449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Flecha izquierda y derecha"/>
          <p:cNvSpPr/>
          <p:nvPr/>
        </p:nvSpPr>
        <p:spPr>
          <a:xfrm rot="5400000">
            <a:off x="1428728" y="3286124"/>
            <a:ext cx="6429420" cy="285752"/>
          </a:xfrm>
          <a:prstGeom prst="leftRightArrow">
            <a:avLst>
              <a:gd name="adj1" fmla="val 0"/>
              <a:gd name="adj2" fmla="val 449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onector"/>
          <p:cNvSpPr/>
          <p:nvPr/>
        </p:nvSpPr>
        <p:spPr>
          <a:xfrm>
            <a:off x="4572000" y="3500438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4786314" y="0"/>
            <a:ext cx="401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Y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786314" y="6396335"/>
            <a:ext cx="529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-Y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733310" y="3857628"/>
            <a:ext cx="410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Showcard Gothic" pitchFamily="82" charset="0"/>
              </a:rPr>
              <a:t>X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0" y="3857628"/>
            <a:ext cx="538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latin typeface="Showcard Gothic" pitchFamily="82" charset="0"/>
              </a:rPr>
              <a:t>-</a:t>
            </a:r>
            <a:r>
              <a:rPr lang="es-ES" sz="2400" dirty="0" smtClean="0">
                <a:latin typeface="Showcard Gothic" pitchFamily="82" charset="0"/>
              </a:rPr>
              <a:t>X</a:t>
            </a:r>
            <a:endParaRPr lang="es-ES" dirty="0">
              <a:latin typeface="Showcard Gothic" pitchFamily="82" charset="0"/>
            </a:endParaRPr>
          </a:p>
        </p:txBody>
      </p:sp>
      <p:cxnSp>
        <p:nvCxnSpPr>
          <p:cNvPr id="14" name="13 Conector recto de flecha"/>
          <p:cNvCxnSpPr/>
          <p:nvPr/>
        </p:nvCxnSpPr>
        <p:spPr>
          <a:xfrm rot="5400000" flipH="1" flipV="1">
            <a:off x="4572000" y="785794"/>
            <a:ext cx="2857520" cy="2714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286380" y="292893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Times New Roman"/>
                <a:cs typeface="Times New Roman"/>
              </a:rPr>
              <a:t>β</a:t>
            </a:r>
            <a:endParaRPr lang="es-ES" sz="2800" dirty="0"/>
          </a:p>
        </p:txBody>
      </p:sp>
      <p:sp>
        <p:nvSpPr>
          <p:cNvPr id="16" name="15 Arco"/>
          <p:cNvSpPr/>
          <p:nvPr/>
        </p:nvSpPr>
        <p:spPr>
          <a:xfrm>
            <a:off x="4786314" y="3286124"/>
            <a:ext cx="357190" cy="571504"/>
          </a:xfrm>
          <a:prstGeom prst="arc">
            <a:avLst>
              <a:gd name="adj1" fmla="val 15527252"/>
              <a:gd name="adj2" fmla="val 206874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7500958" y="428604"/>
            <a:ext cx="11095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Showcard Gothic" pitchFamily="82" charset="0"/>
              </a:rPr>
              <a:t>(X;Y)</a:t>
            </a:r>
            <a:endParaRPr lang="es-ES" dirty="0">
              <a:latin typeface="Showcard Gothic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14282" y="5517079"/>
            <a:ext cx="405110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200" dirty="0" smtClean="0">
                <a:latin typeface="Broadway" pitchFamily="82" charset="0"/>
              </a:rPr>
              <a:t>EJE  X:</a:t>
            </a:r>
            <a:r>
              <a:rPr lang="es-ES" sz="2200" dirty="0" smtClean="0">
                <a:latin typeface="Century Gothic" pitchFamily="34" charset="0"/>
              </a:rPr>
              <a:t> EJE  DE  ABSCISA.</a:t>
            </a:r>
          </a:p>
          <a:p>
            <a:r>
              <a:rPr lang="es-ES" sz="2200" dirty="0" smtClean="0">
                <a:latin typeface="Broadway" pitchFamily="82" charset="0"/>
              </a:rPr>
              <a:t>EJE  Y:</a:t>
            </a:r>
            <a:r>
              <a:rPr lang="es-ES" sz="2200" dirty="0" smtClean="0">
                <a:latin typeface="Century Gothic" pitchFamily="34" charset="0"/>
              </a:rPr>
              <a:t> EJE  DE  ORDENADA.</a:t>
            </a:r>
            <a:endParaRPr lang="es-ES" sz="2200" dirty="0">
              <a:latin typeface="Century Gothic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357818" y="5643578"/>
            <a:ext cx="33570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200" dirty="0" smtClean="0">
                <a:latin typeface="Century Gothic" pitchFamily="34" charset="0"/>
              </a:rPr>
              <a:t>(X;Y) POR  ORDENADO.</a:t>
            </a:r>
            <a:endParaRPr lang="es-ES" sz="22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animBg="1"/>
      <p:bldP spid="4" grpId="0" animBg="1"/>
      <p:bldP spid="6" grpId="0"/>
      <p:bldP spid="7" grpId="0"/>
      <p:bldP spid="8" grpId="0"/>
      <p:bldP spid="9" grpId="0"/>
      <p:bldP spid="12" grpId="0"/>
      <p:bldP spid="16" grpId="0" animBg="1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85720" y="285729"/>
            <a:ext cx="5929354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u="sng" dirty="0" smtClean="0">
                <a:latin typeface="Showcard Gothic" pitchFamily="82" charset="0"/>
              </a:rPr>
              <a:t>ELEMENTOS:</a:t>
            </a:r>
          </a:p>
          <a:p>
            <a:r>
              <a:rPr lang="es-ES" sz="2100" dirty="0" smtClean="0">
                <a:latin typeface="Showcard Gothic" pitchFamily="82" charset="0"/>
              </a:rPr>
              <a:t>X: </a:t>
            </a:r>
            <a:r>
              <a:rPr lang="es-ES" sz="2100" u="sng" dirty="0" smtClean="0">
                <a:solidFill>
                  <a:srgbClr val="00B0F0"/>
                </a:solidFill>
                <a:latin typeface="Century Gothic" pitchFamily="34" charset="0"/>
              </a:rPr>
              <a:t>A</a:t>
            </a:r>
            <a:r>
              <a:rPr lang="es-ES" sz="2100" dirty="0" smtClean="0">
                <a:latin typeface="Century Gothic" pitchFamily="34" charset="0"/>
              </a:rPr>
              <a:t>BSCISA___________________(</a:t>
            </a:r>
            <a:r>
              <a:rPr lang="es-ES" sz="2100" u="sng" dirty="0" smtClean="0">
                <a:solidFill>
                  <a:srgbClr val="00B0F0"/>
                </a:solidFill>
                <a:latin typeface="Century Gothic" pitchFamily="34" charset="0"/>
              </a:rPr>
              <a:t>A</a:t>
            </a:r>
            <a:r>
              <a:rPr lang="es-ES" sz="2100" dirty="0" smtClean="0">
                <a:latin typeface="Century Gothic" pitchFamily="34" charset="0"/>
              </a:rPr>
              <a:t>DYACENTE)</a:t>
            </a:r>
          </a:p>
          <a:p>
            <a:r>
              <a:rPr lang="es-ES" sz="2100" dirty="0" smtClean="0">
                <a:latin typeface="Showcard Gothic" pitchFamily="82" charset="0"/>
              </a:rPr>
              <a:t>Y: </a:t>
            </a:r>
            <a:r>
              <a:rPr lang="es-ES" sz="2100" u="sng" dirty="0" smtClean="0">
                <a:solidFill>
                  <a:srgbClr val="00B0F0"/>
                </a:solidFill>
                <a:latin typeface="Century Gothic" pitchFamily="34" charset="0"/>
              </a:rPr>
              <a:t>O</a:t>
            </a:r>
            <a:r>
              <a:rPr lang="es-ES" sz="2100" dirty="0" smtClean="0">
                <a:latin typeface="Century Gothic" pitchFamily="34" charset="0"/>
              </a:rPr>
              <a:t>REDENADA_________________(</a:t>
            </a:r>
            <a:r>
              <a:rPr lang="es-ES" sz="2100" u="sng" dirty="0" smtClean="0">
                <a:solidFill>
                  <a:srgbClr val="00B0F0"/>
                </a:solidFill>
                <a:latin typeface="Century Gothic" pitchFamily="34" charset="0"/>
              </a:rPr>
              <a:t>O</a:t>
            </a:r>
            <a:r>
              <a:rPr lang="es-ES" sz="2100" dirty="0" smtClean="0">
                <a:latin typeface="Century Gothic" pitchFamily="34" charset="0"/>
              </a:rPr>
              <a:t>PUESTO)</a:t>
            </a:r>
          </a:p>
          <a:p>
            <a:r>
              <a:rPr lang="es-ES" sz="2100" dirty="0" smtClean="0">
                <a:latin typeface="Showcard Gothic" pitchFamily="82" charset="0"/>
              </a:rPr>
              <a:t>R: </a:t>
            </a:r>
            <a:r>
              <a:rPr lang="es-ES" sz="2100" dirty="0" smtClean="0">
                <a:latin typeface="Century Gothic" pitchFamily="34" charset="0"/>
              </a:rPr>
              <a:t>RADIO VECTOR</a:t>
            </a:r>
            <a:endParaRPr lang="es-ES" sz="2100" dirty="0">
              <a:latin typeface="Century Gothic" pitchFamily="34" charset="0"/>
            </a:endParaRPr>
          </a:p>
        </p:txBody>
      </p:sp>
      <p:sp>
        <p:nvSpPr>
          <p:cNvPr id="3" name="2 Flecha izquierda y derecha"/>
          <p:cNvSpPr/>
          <p:nvPr/>
        </p:nvSpPr>
        <p:spPr>
          <a:xfrm>
            <a:off x="285720" y="5500702"/>
            <a:ext cx="5857916" cy="357190"/>
          </a:xfrm>
          <a:prstGeom prst="leftRightArrow">
            <a:avLst>
              <a:gd name="adj1" fmla="val 0"/>
              <a:gd name="adj2" fmla="val 449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Flecha izquierda y derecha"/>
          <p:cNvSpPr/>
          <p:nvPr/>
        </p:nvSpPr>
        <p:spPr>
          <a:xfrm rot="5400000">
            <a:off x="-281022" y="4352932"/>
            <a:ext cx="4348194" cy="214314"/>
          </a:xfrm>
          <a:prstGeom prst="leftRightArrow">
            <a:avLst>
              <a:gd name="adj1" fmla="val 0"/>
              <a:gd name="adj2" fmla="val 449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onector"/>
          <p:cNvSpPr/>
          <p:nvPr/>
        </p:nvSpPr>
        <p:spPr>
          <a:xfrm>
            <a:off x="1857356" y="5643578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1357290" y="2000240"/>
            <a:ext cx="410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Broadway" pitchFamily="82" charset="0"/>
              </a:rPr>
              <a:t>Y</a:t>
            </a:r>
            <a:endParaRPr lang="es-ES" dirty="0">
              <a:latin typeface="Broadway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072198" y="5929330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Broadway" pitchFamily="82" charset="0"/>
              </a:rPr>
              <a:t>X</a:t>
            </a:r>
            <a:endParaRPr lang="es-ES" dirty="0">
              <a:latin typeface="Broadway" pitchFamily="82" charset="0"/>
            </a:endParaRPr>
          </a:p>
        </p:txBody>
      </p:sp>
      <p:cxnSp>
        <p:nvCxnSpPr>
          <p:cNvPr id="9" name="8 Conector recto de flecha"/>
          <p:cNvCxnSpPr>
            <a:stCxn id="5" idx="1"/>
          </p:cNvCxnSpPr>
          <p:nvPr/>
        </p:nvCxnSpPr>
        <p:spPr>
          <a:xfrm rot="5400000" flipH="1" flipV="1">
            <a:off x="1821637" y="2485511"/>
            <a:ext cx="3235634" cy="31223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 rot="18949963">
            <a:off x="3028378" y="3348916"/>
            <a:ext cx="5357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>
                <a:latin typeface="Showcard Gothic" pitchFamily="82" charset="0"/>
              </a:rPr>
              <a:t>R</a:t>
            </a:r>
            <a:endParaRPr lang="es-ES" dirty="0">
              <a:latin typeface="Showcard Gothic" pitchFamily="82" charset="0"/>
            </a:endParaRPr>
          </a:p>
        </p:txBody>
      </p:sp>
      <p:cxnSp>
        <p:nvCxnSpPr>
          <p:cNvPr id="19" name="18 Conector recto"/>
          <p:cNvCxnSpPr/>
          <p:nvPr/>
        </p:nvCxnSpPr>
        <p:spPr>
          <a:xfrm rot="5400000">
            <a:off x="3321041" y="4106867"/>
            <a:ext cx="321629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5000628" y="3786190"/>
            <a:ext cx="5453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>
                <a:latin typeface="Showcard Gothic" pitchFamily="82" charset="0"/>
              </a:rPr>
              <a:t>Y</a:t>
            </a:r>
            <a:endParaRPr lang="es-ES" sz="3200" dirty="0">
              <a:latin typeface="Showcard Gothic" pitchFamily="82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286116" y="5786454"/>
            <a:ext cx="5613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>
                <a:latin typeface="Showcard Gothic" pitchFamily="82" charset="0"/>
              </a:rPr>
              <a:t>X</a:t>
            </a:r>
            <a:endParaRPr lang="es-ES" sz="3200" dirty="0">
              <a:latin typeface="Showcard Gothic" pitchFamily="82" charset="0"/>
            </a:endParaRPr>
          </a:p>
        </p:txBody>
      </p:sp>
      <p:sp>
        <p:nvSpPr>
          <p:cNvPr id="25" name="24 Arco"/>
          <p:cNvSpPr/>
          <p:nvPr/>
        </p:nvSpPr>
        <p:spPr>
          <a:xfrm>
            <a:off x="1928794" y="5143512"/>
            <a:ext cx="928694" cy="1143008"/>
          </a:xfrm>
          <a:prstGeom prst="arc">
            <a:avLst>
              <a:gd name="adj1" fmla="val 16200000"/>
              <a:gd name="adj2" fmla="val 21290480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2928926" y="492919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Times New Roman"/>
                <a:cs typeface="Times New Roman"/>
              </a:rPr>
              <a:t>β</a:t>
            </a:r>
            <a:endParaRPr lang="es-ES" sz="28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6715140" y="357166"/>
            <a:ext cx="200026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Century Gothic" pitchFamily="34" charset="0"/>
              </a:rPr>
              <a:t>SEN </a:t>
            </a:r>
            <a:r>
              <a:rPr lang="el-GR" sz="2400" dirty="0" smtClean="0">
                <a:latin typeface="Century Gothic" pitchFamily="34" charset="0"/>
                <a:cs typeface="Times New Roman"/>
              </a:rPr>
              <a:t>β</a:t>
            </a:r>
            <a:r>
              <a:rPr lang="es-ES" sz="2400" dirty="0" smtClean="0">
                <a:latin typeface="Century Gothic" pitchFamily="34" charset="0"/>
                <a:cs typeface="Times New Roman"/>
              </a:rPr>
              <a:t> : Y/R</a:t>
            </a:r>
          </a:p>
          <a:p>
            <a:endParaRPr lang="es-ES" sz="2400" dirty="0" smtClean="0">
              <a:latin typeface="Century Gothic" pitchFamily="34" charset="0"/>
              <a:cs typeface="Times New Roman"/>
            </a:endParaRPr>
          </a:p>
          <a:p>
            <a:endParaRPr lang="es-ES" sz="2400" dirty="0" smtClean="0">
              <a:latin typeface="Century Gothic" pitchFamily="34" charset="0"/>
              <a:cs typeface="Times New Roman"/>
            </a:endParaRPr>
          </a:p>
          <a:p>
            <a:r>
              <a:rPr lang="es-ES" sz="2400" dirty="0" smtClean="0">
                <a:latin typeface="Century Gothic" pitchFamily="34" charset="0"/>
                <a:cs typeface="Times New Roman"/>
              </a:rPr>
              <a:t>COS </a:t>
            </a:r>
            <a:r>
              <a:rPr lang="el-GR" sz="2400" dirty="0" smtClean="0">
                <a:latin typeface="Century Gothic" pitchFamily="34" charset="0"/>
                <a:cs typeface="Times New Roman"/>
              </a:rPr>
              <a:t>β</a:t>
            </a:r>
            <a:r>
              <a:rPr lang="es-ES" sz="2400" dirty="0" smtClean="0">
                <a:latin typeface="Century Gothic" pitchFamily="34" charset="0"/>
                <a:cs typeface="Times New Roman"/>
              </a:rPr>
              <a:t> : X/R</a:t>
            </a:r>
          </a:p>
          <a:p>
            <a:endParaRPr lang="es-ES" sz="2400" dirty="0" smtClean="0">
              <a:latin typeface="Century Gothic" pitchFamily="34" charset="0"/>
              <a:cs typeface="Times New Roman"/>
            </a:endParaRPr>
          </a:p>
          <a:p>
            <a:endParaRPr lang="es-ES" sz="2400" dirty="0" smtClean="0">
              <a:latin typeface="Century Gothic" pitchFamily="34" charset="0"/>
              <a:cs typeface="Times New Roman"/>
            </a:endParaRPr>
          </a:p>
          <a:p>
            <a:r>
              <a:rPr lang="es-ES" sz="2400" dirty="0" smtClean="0">
                <a:latin typeface="Century Gothic" pitchFamily="34" charset="0"/>
                <a:cs typeface="Times New Roman"/>
              </a:rPr>
              <a:t>TG </a:t>
            </a:r>
            <a:r>
              <a:rPr lang="el-GR" sz="2400" dirty="0" smtClean="0">
                <a:latin typeface="Century Gothic" pitchFamily="34" charset="0"/>
                <a:cs typeface="Times New Roman"/>
              </a:rPr>
              <a:t>β</a:t>
            </a:r>
            <a:r>
              <a:rPr lang="es-ES" sz="2400" dirty="0" smtClean="0">
                <a:latin typeface="Century Gothic" pitchFamily="34" charset="0"/>
                <a:cs typeface="Times New Roman"/>
              </a:rPr>
              <a:t> : X/Y</a:t>
            </a:r>
          </a:p>
          <a:p>
            <a:endParaRPr lang="es-ES" sz="2400" dirty="0" smtClean="0">
              <a:latin typeface="Century Gothic" pitchFamily="34" charset="0"/>
              <a:cs typeface="Times New Roman"/>
            </a:endParaRPr>
          </a:p>
          <a:p>
            <a:endParaRPr lang="es-ES" sz="2400" dirty="0" smtClean="0">
              <a:latin typeface="Century Gothic" pitchFamily="34" charset="0"/>
              <a:cs typeface="Times New Roman"/>
            </a:endParaRPr>
          </a:p>
          <a:p>
            <a:r>
              <a:rPr lang="es-ES" sz="2400" dirty="0" smtClean="0">
                <a:latin typeface="Century Gothic" pitchFamily="34" charset="0"/>
              </a:rPr>
              <a:t>CTG </a:t>
            </a:r>
            <a:r>
              <a:rPr lang="el-GR" sz="2400" dirty="0" smtClean="0">
                <a:latin typeface="Century Gothic" pitchFamily="34" charset="0"/>
                <a:cs typeface="Times New Roman"/>
              </a:rPr>
              <a:t>β</a:t>
            </a:r>
            <a:r>
              <a:rPr lang="es-ES" sz="2400" dirty="0" smtClean="0">
                <a:latin typeface="Century Gothic" pitchFamily="34" charset="0"/>
                <a:cs typeface="Times New Roman"/>
              </a:rPr>
              <a:t> : Y/X</a:t>
            </a:r>
          </a:p>
          <a:p>
            <a:endParaRPr lang="es-ES" sz="2400" dirty="0" smtClean="0">
              <a:latin typeface="Century Gothic" pitchFamily="34" charset="0"/>
              <a:cs typeface="Times New Roman"/>
            </a:endParaRPr>
          </a:p>
          <a:p>
            <a:endParaRPr lang="es-ES" sz="2400" dirty="0" smtClean="0">
              <a:latin typeface="Century Gothic" pitchFamily="34" charset="0"/>
              <a:cs typeface="Times New Roman"/>
            </a:endParaRPr>
          </a:p>
          <a:p>
            <a:r>
              <a:rPr lang="es-ES" sz="2400" dirty="0" smtClean="0">
                <a:latin typeface="Century Gothic" pitchFamily="34" charset="0"/>
                <a:cs typeface="Times New Roman"/>
              </a:rPr>
              <a:t>SEC </a:t>
            </a:r>
            <a:r>
              <a:rPr lang="el-GR" sz="2400" dirty="0" smtClean="0">
                <a:latin typeface="Century Gothic" pitchFamily="34" charset="0"/>
                <a:cs typeface="Times New Roman"/>
              </a:rPr>
              <a:t>β</a:t>
            </a:r>
            <a:r>
              <a:rPr lang="es-ES" sz="2400" dirty="0" smtClean="0">
                <a:latin typeface="Century Gothic" pitchFamily="34" charset="0"/>
                <a:cs typeface="Times New Roman"/>
              </a:rPr>
              <a:t> : R/X</a:t>
            </a:r>
          </a:p>
          <a:p>
            <a:endParaRPr lang="es-ES" sz="2400" dirty="0" smtClean="0">
              <a:latin typeface="Century Gothic" pitchFamily="34" charset="0"/>
              <a:cs typeface="Times New Roman"/>
            </a:endParaRPr>
          </a:p>
          <a:p>
            <a:endParaRPr lang="es-ES" sz="2400" dirty="0" smtClean="0">
              <a:latin typeface="Century Gothic" pitchFamily="34" charset="0"/>
              <a:cs typeface="Times New Roman"/>
            </a:endParaRPr>
          </a:p>
          <a:p>
            <a:r>
              <a:rPr lang="es-ES" sz="2400" dirty="0" smtClean="0">
                <a:latin typeface="Century Gothic" pitchFamily="34" charset="0"/>
                <a:cs typeface="Times New Roman"/>
              </a:rPr>
              <a:t>CSC </a:t>
            </a:r>
            <a:r>
              <a:rPr lang="el-GR" sz="2400" dirty="0" smtClean="0">
                <a:latin typeface="Century Gothic" pitchFamily="34" charset="0"/>
                <a:cs typeface="Times New Roman"/>
              </a:rPr>
              <a:t>β</a:t>
            </a:r>
            <a:r>
              <a:rPr lang="es-ES" sz="2400" dirty="0" smtClean="0">
                <a:latin typeface="Century Gothic" pitchFamily="34" charset="0"/>
                <a:cs typeface="Times New Roman"/>
              </a:rPr>
              <a:t> : R/Y</a:t>
            </a:r>
            <a:endParaRPr lang="es-ES" sz="2400" dirty="0">
              <a:latin typeface="Century Gothic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357818" y="1857364"/>
            <a:ext cx="352692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>
                <a:latin typeface="Castellar" pitchFamily="18" charset="0"/>
              </a:rPr>
              <a:t>       _______</a:t>
            </a:r>
          </a:p>
          <a:p>
            <a:r>
              <a:rPr lang="es-ES" sz="4000" dirty="0" smtClean="0">
                <a:latin typeface="Castellar" pitchFamily="18" charset="0"/>
              </a:rPr>
              <a:t>R = </a:t>
            </a:r>
            <a:r>
              <a:rPr lang="es-ES" sz="4000" dirty="0" smtClean="0">
                <a:latin typeface="Castellar" pitchFamily="18" charset="0"/>
                <a:cs typeface="Times New Roman"/>
              </a:rPr>
              <a:t>√X</a:t>
            </a:r>
            <a:r>
              <a:rPr lang="es-ES" sz="4000" baseline="30000" dirty="0" smtClean="0">
                <a:latin typeface="Castellar" pitchFamily="18" charset="0"/>
                <a:cs typeface="Times New Roman"/>
              </a:rPr>
              <a:t>2</a:t>
            </a:r>
            <a:r>
              <a:rPr lang="es-ES" sz="4000" dirty="0" smtClean="0">
                <a:latin typeface="Castellar" pitchFamily="18" charset="0"/>
                <a:cs typeface="Times New Roman"/>
              </a:rPr>
              <a:t> + Y</a:t>
            </a:r>
            <a:r>
              <a:rPr lang="es-ES" sz="4000" baseline="30000" dirty="0" smtClean="0">
                <a:latin typeface="Castellar" pitchFamily="18" charset="0"/>
                <a:cs typeface="Times New Roman"/>
              </a:rPr>
              <a:t>2</a:t>
            </a:r>
            <a:endParaRPr lang="es-ES" sz="4000" baseline="30000" dirty="0">
              <a:latin typeface="Castellar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22" grpId="0"/>
      <p:bldP spid="25" grpId="0" animBg="1"/>
      <p:bldP spid="26" grpId="0"/>
      <p:bldP spid="27" grpId="0"/>
      <p:bldP spid="18" grpId="0"/>
      <p:bldP spid="1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2061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entury Gothic" pitchFamily="34" charset="0"/>
              </a:rPr>
              <a:t>EJEMPLO...</a:t>
            </a:r>
            <a:endParaRPr lang="es-ES" sz="280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entury Gothic" pitchFamily="34" charset="0"/>
            </a:endParaRPr>
          </a:p>
        </p:txBody>
      </p:sp>
      <p:sp>
        <p:nvSpPr>
          <p:cNvPr id="5" name="4 Flecha izquierda y derecha"/>
          <p:cNvSpPr/>
          <p:nvPr/>
        </p:nvSpPr>
        <p:spPr>
          <a:xfrm>
            <a:off x="357158" y="5500702"/>
            <a:ext cx="5857916" cy="357190"/>
          </a:xfrm>
          <a:prstGeom prst="leftRightArrow">
            <a:avLst>
              <a:gd name="adj1" fmla="val 0"/>
              <a:gd name="adj2" fmla="val 449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izquierda y derecha"/>
          <p:cNvSpPr/>
          <p:nvPr/>
        </p:nvSpPr>
        <p:spPr>
          <a:xfrm rot="5400000">
            <a:off x="861986" y="4352932"/>
            <a:ext cx="4348194" cy="214314"/>
          </a:xfrm>
          <a:prstGeom prst="leftRightArrow">
            <a:avLst>
              <a:gd name="adj1" fmla="val 0"/>
              <a:gd name="adj2" fmla="val 449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onector"/>
          <p:cNvSpPr/>
          <p:nvPr/>
        </p:nvSpPr>
        <p:spPr>
          <a:xfrm>
            <a:off x="3000364" y="5643578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0" name="9 Conector recto de flecha"/>
          <p:cNvCxnSpPr>
            <a:stCxn id="7" idx="1"/>
          </p:cNvCxnSpPr>
          <p:nvPr/>
        </p:nvCxnSpPr>
        <p:spPr>
          <a:xfrm rot="16200000" flipV="1">
            <a:off x="428596" y="3071810"/>
            <a:ext cx="2949882" cy="2235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12 Arco"/>
          <p:cNvSpPr/>
          <p:nvPr/>
        </p:nvSpPr>
        <p:spPr>
          <a:xfrm rot="20641762">
            <a:off x="1071538" y="4714884"/>
            <a:ext cx="2571768" cy="1857388"/>
          </a:xfrm>
          <a:prstGeom prst="arc">
            <a:avLst>
              <a:gd name="adj1" fmla="val 16979639"/>
              <a:gd name="adj2" fmla="val 9711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3286116" y="4357694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latin typeface="Times New Roman"/>
                <a:cs typeface="Times New Roman"/>
              </a:rPr>
              <a:t>α</a:t>
            </a:r>
            <a:endParaRPr lang="es-ES" sz="32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85786" y="642918"/>
            <a:ext cx="319670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400" dirty="0" smtClean="0">
                <a:latin typeface="Century Gothic" pitchFamily="34" charset="0"/>
              </a:rPr>
              <a:t>CALCULAR  EL  SEN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ES" sz="2400" dirty="0" smtClean="0">
                <a:latin typeface="Century Gothic" pitchFamily="34" charset="0"/>
                <a:cs typeface="Times New Roman"/>
              </a:rPr>
              <a:t>(-4 ; 3)</a:t>
            </a:r>
            <a:endParaRPr lang="es-ES" sz="2400" dirty="0">
              <a:latin typeface="Century Gothic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786314" y="642918"/>
            <a:ext cx="1946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u="sng" dirty="0" smtClean="0">
                <a:latin typeface="Broadway" pitchFamily="82" charset="0"/>
              </a:rPr>
              <a:t>SOLUCION:</a:t>
            </a:r>
            <a:endParaRPr lang="es-ES" u="sng" dirty="0">
              <a:latin typeface="Broadway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714876" y="1428736"/>
            <a:ext cx="114005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X = -4</a:t>
            </a:r>
          </a:p>
          <a:p>
            <a:r>
              <a:rPr lang="es-ES" sz="2800" dirty="0" smtClean="0"/>
              <a:t>Y =  3</a:t>
            </a:r>
            <a:endParaRPr lang="es-ES" sz="28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6429388" y="3714752"/>
            <a:ext cx="20425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SEN</a:t>
            </a:r>
            <a:r>
              <a:rPr lang="el-GR" sz="2800" dirty="0" smtClean="0">
                <a:latin typeface="Times New Roman"/>
                <a:cs typeface="Times New Roman"/>
              </a:rPr>
              <a:t>α</a:t>
            </a:r>
            <a:r>
              <a:rPr lang="es-ES" sz="2800" dirty="0" smtClean="0"/>
              <a:t> = Y/R </a:t>
            </a:r>
            <a:endParaRPr lang="es-ES" sz="28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6500826" y="1500174"/>
            <a:ext cx="2124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R= </a:t>
            </a:r>
            <a:r>
              <a:rPr lang="es-ES" sz="2400" dirty="0" smtClean="0">
                <a:latin typeface="Times New Roman"/>
                <a:cs typeface="Times New Roman"/>
              </a:rPr>
              <a:t>√(-4)</a:t>
            </a:r>
            <a:r>
              <a:rPr lang="es-ES" sz="2400" baseline="30000" dirty="0" smtClean="0">
                <a:latin typeface="Times New Roman"/>
                <a:cs typeface="Times New Roman"/>
              </a:rPr>
              <a:t>2</a:t>
            </a:r>
            <a:r>
              <a:rPr lang="es-ES" sz="2400" dirty="0" smtClean="0">
                <a:latin typeface="Times New Roman"/>
                <a:cs typeface="Times New Roman"/>
              </a:rPr>
              <a:t> </a:t>
            </a:r>
            <a:r>
              <a:rPr lang="es-ES" sz="2400" baseline="30000" dirty="0" smtClean="0">
                <a:latin typeface="Times New Roman"/>
                <a:cs typeface="Times New Roman"/>
              </a:rPr>
              <a:t> </a:t>
            </a:r>
            <a:r>
              <a:rPr lang="es-ES" sz="2400" dirty="0" smtClean="0">
                <a:latin typeface="Times New Roman"/>
                <a:cs typeface="Times New Roman"/>
              </a:rPr>
              <a:t> + 3</a:t>
            </a:r>
            <a:r>
              <a:rPr lang="es-ES" sz="2400" baseline="30000" dirty="0" smtClean="0">
                <a:latin typeface="Times New Roman"/>
                <a:cs typeface="Times New Roman"/>
              </a:rPr>
              <a:t>2 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7000892" y="2285992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R = 5</a:t>
            </a:r>
            <a:endParaRPr lang="es-ES" sz="2400" dirty="0"/>
          </a:p>
        </p:txBody>
      </p:sp>
      <p:sp>
        <p:nvSpPr>
          <p:cNvPr id="23" name="22 CuadroTexto"/>
          <p:cNvSpPr txBox="1"/>
          <p:nvPr/>
        </p:nvSpPr>
        <p:spPr>
          <a:xfrm>
            <a:off x="6439307" y="4429132"/>
            <a:ext cx="2061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SEN</a:t>
            </a:r>
            <a:r>
              <a:rPr lang="el-GR" sz="2800" dirty="0" smtClean="0">
                <a:latin typeface="Times New Roman"/>
                <a:cs typeface="Times New Roman"/>
              </a:rPr>
              <a:t>α</a:t>
            </a:r>
            <a:r>
              <a:rPr lang="es-ES" sz="2800" dirty="0" smtClean="0"/>
              <a:t> = 3/5 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21" grpId="0"/>
      <p:bldP spid="22" grpId="0"/>
      <p:bldP spid="2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1476</TotalTime>
  <Words>441</Words>
  <Application>Microsoft Office PowerPoint</Application>
  <PresentationFormat>Presentación en pantalla (4:3)</PresentationFormat>
  <Paragraphs>181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Intermedio</vt:lpstr>
      <vt:lpstr>RAZONES TRIGONOMETRICAS DE   ANGULOS de cualquier magnitud (R.T.C.M)</vt:lpstr>
      <vt:lpstr>R.T.C.M</vt:lpstr>
      <vt:lpstr>Diapositiva 3</vt:lpstr>
      <vt:lpstr>Diapositiva 4</vt:lpstr>
      <vt:lpstr>Diapositiva 5</vt:lpstr>
      <vt:lpstr>ANGULO  EN  POSICION  NORMAL</vt:lpstr>
      <vt:lpstr>Diapositiva 7</vt:lpstr>
      <vt:lpstr>Diapositiva 8</vt:lpstr>
      <vt:lpstr>Diapositiva 9</vt:lpstr>
      <vt:lpstr>Diapositiva 10</vt:lpstr>
      <vt:lpstr>Diapositiva 11</vt:lpstr>
      <vt:lpstr>R.T  DE  ANGULOS  NO  CUADRANTALES</vt:lpstr>
      <vt:lpstr>Diapositiva 13</vt:lpstr>
    </vt:vector>
  </TitlesOfParts>
  <Company>FAMILIA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Aaron</cp:lastModifiedBy>
  <cp:revision>98</cp:revision>
  <dcterms:created xsi:type="dcterms:W3CDTF">2010-12-04T22:52:32Z</dcterms:created>
  <dcterms:modified xsi:type="dcterms:W3CDTF">2010-12-14T23:33:10Z</dcterms:modified>
</cp:coreProperties>
</file>